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6" r:id="rId1"/>
  </p:sldMasterIdLst>
  <p:notesMasterIdLst>
    <p:notesMasterId r:id="rId17"/>
  </p:notesMasterIdLst>
  <p:handoutMasterIdLst>
    <p:handoutMasterId r:id="rId18"/>
  </p:handoutMasterIdLst>
  <p:sldIdLst>
    <p:sldId id="257" r:id="rId2"/>
    <p:sldId id="418" r:id="rId3"/>
    <p:sldId id="439" r:id="rId4"/>
    <p:sldId id="465" r:id="rId5"/>
    <p:sldId id="464" r:id="rId6"/>
    <p:sldId id="459" r:id="rId7"/>
    <p:sldId id="461" r:id="rId8"/>
    <p:sldId id="462" r:id="rId9"/>
    <p:sldId id="445" r:id="rId10"/>
    <p:sldId id="455" r:id="rId11"/>
    <p:sldId id="456" r:id="rId12"/>
    <p:sldId id="458" r:id="rId13"/>
    <p:sldId id="457" r:id="rId14"/>
    <p:sldId id="449" r:id="rId15"/>
    <p:sldId id="45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753C8F-A89E-4A4C-B03E-086A84DD9452}">
          <p14:sldIdLst>
            <p14:sldId id="257"/>
            <p14:sldId id="418"/>
            <p14:sldId id="439"/>
            <p14:sldId id="465"/>
            <p14:sldId id="464"/>
            <p14:sldId id="459"/>
            <p14:sldId id="461"/>
            <p14:sldId id="462"/>
            <p14:sldId id="445"/>
          </p14:sldIdLst>
        </p14:section>
        <p14:section name="Untitled Section" id="{5D7DFE77-18CC-4596-AFE7-AD7742A6A936}">
          <p14:sldIdLst>
            <p14:sldId id="455"/>
            <p14:sldId id="456"/>
            <p14:sldId id="458"/>
            <p14:sldId id="457"/>
            <p14:sldId id="449"/>
            <p14:sldId id="45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3399"/>
    <a:srgbClr val="FF99FF"/>
    <a:srgbClr val="CCECFF"/>
    <a:srgbClr val="FF00FF"/>
    <a:srgbClr val="FF9900"/>
    <a:srgbClr val="66FF66"/>
    <a:srgbClr val="0033CC"/>
    <a:srgbClr val="0000CC"/>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8" autoAdjust="0"/>
    <p:restoredTop sz="83414" autoAdjust="0"/>
  </p:normalViewPr>
  <p:slideViewPr>
    <p:cSldViewPr snapToGrid="0">
      <p:cViewPr>
        <p:scale>
          <a:sx n="75" d="100"/>
          <a:sy n="75" d="100"/>
        </p:scale>
        <p:origin x="1662" y="6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7" d="100"/>
          <a:sy n="57" d="100"/>
        </p:scale>
        <p:origin x="3006"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4FF84A-C942-195B-6208-0BB2D4F61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5F31BF-1E55-63CA-1CE3-D604AE0FB9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B41087-E5DC-43C0-A854-E5F71B5222BA}" type="datetimeFigureOut">
              <a:rPr lang="en-US" smtClean="0"/>
              <a:t>12/16/2022</a:t>
            </a:fld>
            <a:endParaRPr lang="en-US"/>
          </a:p>
        </p:txBody>
      </p:sp>
      <p:sp>
        <p:nvSpPr>
          <p:cNvPr id="4" name="Footer Placeholder 3">
            <a:extLst>
              <a:ext uri="{FF2B5EF4-FFF2-40B4-BE49-F238E27FC236}">
                <a16:creationId xmlns:a16="http://schemas.microsoft.com/office/drawing/2014/main" id="{3618CEF6-74DB-0E86-F2FD-36B2DA649B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62CACA-AB25-79C6-9D14-D6520609FB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D1DBE7-9D90-4C14-A018-9FBDDBC55CC0}" type="slidenum">
              <a:rPr lang="en-US" smtClean="0"/>
              <a:t>‹#›</a:t>
            </a:fld>
            <a:endParaRPr lang="en-US" dirty="0"/>
          </a:p>
        </p:txBody>
      </p:sp>
    </p:spTree>
    <p:extLst>
      <p:ext uri="{BB962C8B-B14F-4D97-AF65-F5344CB8AC3E}">
        <p14:creationId xmlns:p14="http://schemas.microsoft.com/office/powerpoint/2010/main" val="23647545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74325-10F6-4FB1-8E1A-72C27DFA6D75}" type="datetimeFigureOut">
              <a:rPr lang="en-US" smtClean="0"/>
              <a:t>12/16/2022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9F6D7-629B-463E-82D9-4ED7C2725515}" type="slidenum">
              <a:rPr lang="en-US" smtClean="0"/>
              <a:t>‹#›</a:t>
            </a:fld>
            <a:endParaRPr lang="en-US" dirty="0"/>
          </a:p>
        </p:txBody>
      </p:sp>
    </p:spTree>
    <p:extLst>
      <p:ext uri="{BB962C8B-B14F-4D97-AF65-F5344CB8AC3E}">
        <p14:creationId xmlns:p14="http://schemas.microsoft.com/office/powerpoint/2010/main" val="13591795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D709F6D7-629B-463E-82D9-4ED7C2725515}" type="slidenum">
              <a:rPr lang="en-US" smtClean="0"/>
              <a:t>1</a:t>
            </a:fld>
            <a:endParaRPr lang="en-US" dirty="0"/>
          </a:p>
        </p:txBody>
      </p:sp>
    </p:spTree>
    <p:extLst>
      <p:ext uri="{BB962C8B-B14F-4D97-AF65-F5344CB8AC3E}">
        <p14:creationId xmlns:p14="http://schemas.microsoft.com/office/powerpoint/2010/main" val="102600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296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028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41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32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09F6D7-629B-463E-82D9-4ED7C2725515}" type="slidenum">
              <a:rPr lang="en-US" smtClean="0"/>
              <a:t>14</a:t>
            </a:fld>
            <a:endParaRPr lang="en-US" dirty="0"/>
          </a:p>
        </p:txBody>
      </p:sp>
    </p:spTree>
    <p:extLst>
      <p:ext uri="{BB962C8B-B14F-4D97-AF65-F5344CB8AC3E}">
        <p14:creationId xmlns:p14="http://schemas.microsoft.com/office/powerpoint/2010/main" val="100439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Arial" panose="020B0604020202020204" pitchFamily="34" charset="0"/>
                <a:ea typeface="Arial" panose="020B0604020202020204" pitchFamily="34" charset="0"/>
              </a:rPr>
              <a:t>Thank you!!</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2031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709F6D7-629B-463E-82D9-4ED7C2725515}" type="slidenum">
              <a:rPr lang="en-US" smtClean="0"/>
              <a:t>2</a:t>
            </a:fld>
            <a:endParaRPr lang="en-US" dirty="0"/>
          </a:p>
        </p:txBody>
      </p:sp>
    </p:spTree>
    <p:extLst>
      <p:ext uri="{BB962C8B-B14F-4D97-AF65-F5344CB8AC3E}">
        <p14:creationId xmlns:p14="http://schemas.microsoft.com/office/powerpoint/2010/main" val="850470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09F6D7-629B-463E-82D9-4ED7C2725515}" type="slidenum">
              <a:rPr lang="en-US" smtClean="0"/>
              <a:t>3</a:t>
            </a:fld>
            <a:endParaRPr lang="en-US" dirty="0"/>
          </a:p>
        </p:txBody>
      </p:sp>
    </p:spTree>
    <p:extLst>
      <p:ext uri="{BB962C8B-B14F-4D97-AF65-F5344CB8AC3E}">
        <p14:creationId xmlns:p14="http://schemas.microsoft.com/office/powerpoint/2010/main" val="216983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819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896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043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200" dirty="0">
              <a:effectLst/>
              <a:latin typeface="Calibri" panose="020F0502020204030204" pitchFamily="34" charset="0"/>
              <a:ea typeface="新細明體" panose="02020500000000000000" pitchFamily="18" charset="-12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39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709F6D7-629B-463E-82D9-4ED7C27255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120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09F6D7-629B-463E-82D9-4ED7C2725515}" type="slidenum">
              <a:rPr lang="en-US" smtClean="0"/>
              <a:t>9</a:t>
            </a:fld>
            <a:endParaRPr lang="en-US" dirty="0"/>
          </a:p>
        </p:txBody>
      </p:sp>
    </p:spTree>
    <p:extLst>
      <p:ext uri="{BB962C8B-B14F-4D97-AF65-F5344CB8AC3E}">
        <p14:creationId xmlns:p14="http://schemas.microsoft.com/office/powerpoint/2010/main" val="2625258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FE28541-5CF5-4E14-A626-1A5478765B24}"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162055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D47E01-AC59-4EC7-8682-569F1CBB3836}"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331616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039B47-9AE2-42D7-BD36-33A53103FC56}"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5794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37217E-664A-494B-9B34-AE3FED10DA50}"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461982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B03328-98E4-44D5-9AE7-181F8563D17A}"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7919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8E2D1A-27BD-4458-849D-1B513884EF5B}"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1666238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2A26CA-4C38-4773-AC0A-82556F91CA86}"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440077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BCAFCC-7A0D-4A1F-BF0D-6BEC6A6C1DB0}"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37933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EE6A44-7B04-42DE-A871-03034556BC7D}"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672771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F04C5EF-6B59-49F4-9729-7A4FE313F867}" type="datetime1">
              <a:rPr lang="en-US" smtClean="0"/>
              <a:t>12/16/2022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335F9C-5C14-4A3D-80E3-A6789108E39A}" type="slidenum">
              <a:rPr lang="en-US" smtClean="0"/>
              <a:pPr/>
              <a:t>‹#›</a:t>
            </a:fld>
            <a:endParaRPr lang="en-US" dirty="0"/>
          </a:p>
        </p:txBody>
      </p:sp>
    </p:spTree>
    <p:extLst>
      <p:ext uri="{BB962C8B-B14F-4D97-AF65-F5344CB8AC3E}">
        <p14:creationId xmlns:p14="http://schemas.microsoft.com/office/powerpoint/2010/main" val="16519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6A666B-5581-4FB7-808E-93D3F7898319}" type="datetime1">
              <a:rPr lang="en-US" smtClean="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35F9C-5C14-4A3D-80E3-A6789108E39A}" type="slidenum">
              <a:rPr lang="en-US" smtClean="0"/>
              <a:pPr/>
              <a:t>‹#›</a:t>
            </a:fld>
            <a:endParaRPr lang="en-US" dirty="0"/>
          </a:p>
        </p:txBody>
      </p:sp>
    </p:spTree>
    <p:extLst>
      <p:ext uri="{BB962C8B-B14F-4D97-AF65-F5344CB8AC3E}">
        <p14:creationId xmlns:p14="http://schemas.microsoft.com/office/powerpoint/2010/main" val="154077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7D3D7D-81F2-4492-951B-EB615F729FC3}" type="datetime1">
              <a:rPr lang="en-US" smtClean="0"/>
              <a:t>12/16/2022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335F9C-5C14-4A3D-80E3-A6789108E39A}" type="slidenum">
              <a:rPr lang="en-US" smtClean="0"/>
              <a:pPr/>
              <a:t>‹#›</a:t>
            </a:fld>
            <a:endParaRPr lang="en-US" dirty="0"/>
          </a:p>
        </p:txBody>
      </p:sp>
    </p:spTree>
    <p:extLst>
      <p:ext uri="{BB962C8B-B14F-4D97-AF65-F5344CB8AC3E}">
        <p14:creationId xmlns:p14="http://schemas.microsoft.com/office/powerpoint/2010/main" val="1993279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3D6A86-42C2-4081-BA22-0EE06CC136B0}" type="datetime1">
              <a:rPr lang="en-US" smtClean="0"/>
              <a:t>12/16/2022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2012097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333DE7-6F1D-4714-8E62-E70B9C97FA29}" type="datetime1">
              <a:rPr lang="en-US" smtClean="0"/>
              <a:t>12/16/2022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335F9C-5C14-4A3D-80E3-A6789108E39A}" type="slidenum">
              <a:rPr lang="en-US" smtClean="0"/>
              <a:pPr/>
              <a:t>‹#›</a:t>
            </a:fld>
            <a:endParaRPr lang="en-US" dirty="0"/>
          </a:p>
        </p:txBody>
      </p:sp>
    </p:spTree>
    <p:extLst>
      <p:ext uri="{BB962C8B-B14F-4D97-AF65-F5344CB8AC3E}">
        <p14:creationId xmlns:p14="http://schemas.microsoft.com/office/powerpoint/2010/main" val="394249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B60CB3-E36F-4A64-A5CF-266898697E4A}" type="datetime1">
              <a:rPr lang="en-US" smtClean="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35F9C-5C14-4A3D-80E3-A6789108E39A}" type="slidenum">
              <a:rPr lang="en-US" smtClean="0"/>
              <a:pPr/>
              <a:t>‹#›</a:t>
            </a:fld>
            <a:endParaRPr lang="en-US" dirty="0"/>
          </a:p>
        </p:txBody>
      </p:sp>
    </p:spTree>
    <p:extLst>
      <p:ext uri="{BB962C8B-B14F-4D97-AF65-F5344CB8AC3E}">
        <p14:creationId xmlns:p14="http://schemas.microsoft.com/office/powerpoint/2010/main" val="382744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294048-CBBC-4A9E-91F0-088C3FF2F01A}" type="datetime1">
              <a:rPr lang="en-US" smtClean="0"/>
              <a:t>12/16/2022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335F9C-5C14-4A3D-80E3-A6789108E39A}" type="slidenum">
              <a:rPr lang="en-US" smtClean="0"/>
              <a:t>‹#›</a:t>
            </a:fld>
            <a:endParaRPr lang="en-US" dirty="0"/>
          </a:p>
        </p:txBody>
      </p:sp>
    </p:spTree>
    <p:extLst>
      <p:ext uri="{BB962C8B-B14F-4D97-AF65-F5344CB8AC3E}">
        <p14:creationId xmlns:p14="http://schemas.microsoft.com/office/powerpoint/2010/main" val="1073248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33D9D7-9806-4807-8D22-920C35D838DA}" type="datetime1">
              <a:rPr lang="en-US" smtClean="0"/>
              <a:t>12/16/2022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335F9C-5C14-4A3D-80E3-A6789108E39A}" type="slidenum">
              <a:rPr lang="en-US" smtClean="0"/>
              <a:t>‹#›</a:t>
            </a:fld>
            <a:endParaRPr lang="en-US" dirty="0"/>
          </a:p>
        </p:txBody>
      </p:sp>
    </p:spTree>
    <p:extLst>
      <p:ext uri="{BB962C8B-B14F-4D97-AF65-F5344CB8AC3E}">
        <p14:creationId xmlns:p14="http://schemas.microsoft.com/office/powerpoint/2010/main" val="29016674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en.wikipedia.org/wiki/Gerrymande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14.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slide" Target="slide14.xml"/><Relationship Id="rId5" Type="http://schemas.openxmlformats.org/officeDocument/2006/relationships/image" Target="../media/image40.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Gerrymanderin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chrome-extension://efaidnbmnnnibpcajpcglclefindmkaj/http:/rportal.lib.ntnu.edu.tw:8080/server/api/core/bitstreams/b16a93bd-c5dd-43d8-8090-918fcfe47b0b/conten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chrome-extension://efaidnbmnnnibpcajpcglclefindmkaj/http:/rportal.lib.ntnu.edu.tw:8080/server/api/core/bitstreams/b16a93bd-c5dd-43d8-8090-918fcfe47b0b/conten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hyperlink" Target="https://en.wikipedia.org/wiki/Legislative_Yuan_constituencies_in_Taichung_City" TargetMode="External"/><Relationship Id="rId4" Type="http://schemas.openxmlformats.org/officeDocument/2006/relationships/hyperlink" Target="https://michaelturton.blogspot.com/2008/02/gerrymandering.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14.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slide" Target="slide14.xml"/><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0" name="Straight Connector 5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4" name="Isosceles Triangle 6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6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68" name="Isosceles Triangle 6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Isosceles Triangle 6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9" name="Picture 8" descr="A drawing of a dinosaur&#10;&#10;Description automatically generated with low confidence">
            <a:extLst>
              <a:ext uri="{FF2B5EF4-FFF2-40B4-BE49-F238E27FC236}">
                <a16:creationId xmlns:a16="http://schemas.microsoft.com/office/drawing/2014/main" id="{725D08A7-4882-BDDF-ADBA-909872AA1F0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6283" b="25535"/>
          <a:stretch/>
        </p:blipFill>
        <p:spPr>
          <a:xfrm>
            <a:off x="1" y="10"/>
            <a:ext cx="12191999" cy="6857990"/>
          </a:xfrm>
          <a:prstGeom prst="rect">
            <a:avLst/>
          </a:prstGeom>
        </p:spPr>
      </p:pic>
      <p:sp>
        <p:nvSpPr>
          <p:cNvPr id="71" name="Isosceles Triangle 70">
            <a:extLst>
              <a:ext uri="{FF2B5EF4-FFF2-40B4-BE49-F238E27FC236}">
                <a16:creationId xmlns:a16="http://schemas.microsoft.com/office/drawing/2014/main" id="{3167F201-EA3A-41F3-8305-5985A44A9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3" name="Parallelogram 72">
            <a:extLst>
              <a:ext uri="{FF2B5EF4-FFF2-40B4-BE49-F238E27FC236}">
                <a16:creationId xmlns:a16="http://schemas.microsoft.com/office/drawing/2014/main" id="{FFD44D11-B1C5-420A-9591-370DC8BAA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bg1">
              <a:alpha val="9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9FF46BC6-C78D-47E7-87CF-A1DD38B02B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BE3C958F-F320-49F4-9AB7-FD2F51A771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9" name="Rectangle 23">
            <a:extLst>
              <a:ext uri="{FF2B5EF4-FFF2-40B4-BE49-F238E27FC236}">
                <a16:creationId xmlns:a16="http://schemas.microsoft.com/office/drawing/2014/main" id="{1C4DC544-6AEA-484E-A978-32384E2F9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5">
            <a:extLst>
              <a:ext uri="{FF2B5EF4-FFF2-40B4-BE49-F238E27FC236}">
                <a16:creationId xmlns:a16="http://schemas.microsoft.com/office/drawing/2014/main" id="{A1F1470C-B594-449D-A8CD-EB7BC15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Isosceles Triangle 82">
            <a:extLst>
              <a:ext uri="{FF2B5EF4-FFF2-40B4-BE49-F238E27FC236}">
                <a16:creationId xmlns:a16="http://schemas.microsoft.com/office/drawing/2014/main" id="{B809F8B1-FE88-427F-98C6-1B8CFED8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2">
            <a:extLst>
              <a:ext uri="{FF2B5EF4-FFF2-40B4-BE49-F238E27FC236}">
                <a16:creationId xmlns:a16="http://schemas.microsoft.com/office/drawing/2014/main" id="{9C83649C-C761-0F39-2729-560C7160E1F2}"/>
              </a:ext>
            </a:extLst>
          </p:cNvPr>
          <p:cNvSpPr>
            <a:spLocks noGrp="1" noChangeArrowheads="1"/>
          </p:cNvSpPr>
          <p:nvPr>
            <p:ph type="title"/>
          </p:nvPr>
        </p:nvSpPr>
        <p:spPr>
          <a:xfrm>
            <a:off x="4704200" y="1678665"/>
            <a:ext cx="4569803" cy="2369131"/>
          </a:xfrm>
        </p:spPr>
        <p:txBody>
          <a:bodyPr vert="horz" lIns="91440" tIns="45720" rIns="91440" bIns="45720" rtlCol="0" anchor="b">
            <a:normAutofit/>
          </a:bodyPr>
          <a:lstStyle/>
          <a:p>
            <a:pPr algn="r">
              <a:lnSpc>
                <a:spcPct val="90000"/>
              </a:lnSpc>
            </a:pPr>
            <a:r>
              <a:rPr lang="en-US" altLang="en-US" sz="3800" b="1" dirty="0"/>
              <a:t>Taichung 2</a:t>
            </a:r>
            <a:r>
              <a:rPr lang="en-US" altLang="en-US" sz="3800" b="1" baseline="30000" dirty="0"/>
              <a:t>nd</a:t>
            </a:r>
            <a:r>
              <a:rPr lang="en-US" altLang="en-US" sz="3800" b="1" dirty="0"/>
              <a:t> district gerrymandering analysis</a:t>
            </a:r>
          </a:p>
        </p:txBody>
      </p:sp>
      <p:sp>
        <p:nvSpPr>
          <p:cNvPr id="3" name="Text Placeholder 2">
            <a:extLst>
              <a:ext uri="{FF2B5EF4-FFF2-40B4-BE49-F238E27FC236}">
                <a16:creationId xmlns:a16="http://schemas.microsoft.com/office/drawing/2014/main" id="{D647D774-6ECA-5875-3BDF-B70C3B6D362C}"/>
              </a:ext>
            </a:extLst>
          </p:cNvPr>
          <p:cNvSpPr>
            <a:spLocks noGrp="1"/>
          </p:cNvSpPr>
          <p:nvPr>
            <p:ph type="body" idx="1"/>
          </p:nvPr>
        </p:nvSpPr>
        <p:spPr>
          <a:xfrm>
            <a:off x="5319873" y="4079307"/>
            <a:ext cx="4573037" cy="1096899"/>
          </a:xfrm>
        </p:spPr>
        <p:txBody>
          <a:bodyPr vert="horz" lIns="91440" tIns="45720" rIns="91440" bIns="45720" rtlCol="0" anchor="t">
            <a:normAutofit/>
          </a:bodyPr>
          <a:lstStyle/>
          <a:p>
            <a:pPr algn="r"/>
            <a:r>
              <a:rPr lang="en-US" sz="1800" b="0" i="0" dirty="0">
                <a:solidFill>
                  <a:schemeClr val="bg1">
                    <a:lumMod val="65000"/>
                  </a:schemeClr>
                </a:solidFill>
                <a:effectLst/>
                <a:latin typeface="+mj-lt"/>
              </a:rPr>
              <a:t>IE532- Analysis of Network Data</a:t>
            </a:r>
          </a:p>
          <a:p>
            <a:pPr algn="r"/>
            <a:r>
              <a:rPr lang="de-DE" sz="1800" b="0" i="0" dirty="0">
                <a:solidFill>
                  <a:schemeClr val="bg1">
                    <a:lumMod val="65000"/>
                  </a:schemeClr>
                </a:solidFill>
                <a:effectLst/>
                <a:latin typeface="+mj-lt"/>
              </a:rPr>
              <a:t>Chen Wang/JoTing Wang/SzuMin Chao</a:t>
            </a:r>
            <a:endParaRPr lang="en-US" sz="1800" dirty="0">
              <a:solidFill>
                <a:schemeClr val="bg1">
                  <a:lumMod val="65000"/>
                </a:schemeClr>
              </a:solidFill>
              <a:latin typeface="+mj-lt"/>
            </a:endParaRPr>
          </a:p>
        </p:txBody>
      </p:sp>
      <p:sp>
        <p:nvSpPr>
          <p:cNvPr id="54" name="Slide Number Placeholder 53">
            <a:extLst>
              <a:ext uri="{FF2B5EF4-FFF2-40B4-BE49-F238E27FC236}">
                <a16:creationId xmlns:a16="http://schemas.microsoft.com/office/drawing/2014/main" id="{05857774-DCE7-66A1-C707-75A2BBECF357}"/>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71335F9C-5C14-4A3D-80E3-A6789108E39A}" type="slidenum">
              <a:rPr lang="en-US" smtClean="0"/>
              <a:pPr defTabSz="914400">
                <a:spcAft>
                  <a:spcPts val="600"/>
                </a:spcAft>
              </a:pPr>
              <a:t>1</a:t>
            </a:fld>
            <a:endParaRPr lang="en-US" dirty="0"/>
          </a:p>
        </p:txBody>
      </p:sp>
      <p:sp>
        <p:nvSpPr>
          <p:cNvPr id="85" name="Rectangle 27">
            <a:extLst>
              <a:ext uri="{FF2B5EF4-FFF2-40B4-BE49-F238E27FC236}">
                <a16:creationId xmlns:a16="http://schemas.microsoft.com/office/drawing/2014/main" id="{2050D290-680D-48D7-9488-498F59E54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8">
            <a:extLst>
              <a:ext uri="{FF2B5EF4-FFF2-40B4-BE49-F238E27FC236}">
                <a16:creationId xmlns:a16="http://schemas.microsoft.com/office/drawing/2014/main" id="{E8C81616-E276-41D8-92C5-1C891FE99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29">
            <a:extLst>
              <a:ext uri="{FF2B5EF4-FFF2-40B4-BE49-F238E27FC236}">
                <a16:creationId xmlns:a16="http://schemas.microsoft.com/office/drawing/2014/main" id="{86BBDB21-2BF1-4C2F-A790-19FBC789C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1" name="Isosceles Triangle 90">
            <a:extLst>
              <a:ext uri="{FF2B5EF4-FFF2-40B4-BE49-F238E27FC236}">
                <a16:creationId xmlns:a16="http://schemas.microsoft.com/office/drawing/2014/main" id="{E78FF87C-9F4A-4F75-998D-3ECB6543B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C9EA016A-D63C-7C43-B25D-0631659B9D3F}"/>
              </a:ext>
            </a:extLst>
          </p:cNvPr>
          <p:cNvSpPr txBox="1"/>
          <p:nvPr/>
        </p:nvSpPr>
        <p:spPr>
          <a:xfrm>
            <a:off x="1539264" y="6426493"/>
            <a:ext cx="1569487" cy="286232"/>
          </a:xfrm>
          <a:prstGeom prst="rect">
            <a:avLst/>
          </a:prstGeom>
          <a:noFill/>
        </p:spPr>
        <p:txBody>
          <a:bodyPr wrap="square">
            <a:spAutoFit/>
          </a:bodyPr>
          <a:lstStyle/>
          <a:p>
            <a:pPr>
              <a:lnSpc>
                <a:spcPct val="90000"/>
              </a:lnSpc>
              <a:spcAft>
                <a:spcPts val="600"/>
              </a:spcAft>
            </a:pPr>
            <a:r>
              <a:rPr lang="en-US" sz="1400" b="1" dirty="0"/>
              <a:t>Reference: </a:t>
            </a:r>
            <a:r>
              <a:rPr lang="en-US" sz="1400" b="1" dirty="0">
                <a:solidFill>
                  <a:srgbClr val="0000FF"/>
                </a:solidFill>
                <a:hlinkClick r:id="rId4">
                  <a:extLst>
                    <a:ext uri="{A12FA001-AC4F-418D-AE19-62706E023703}">
                      <ahyp:hlinkClr xmlns:ahyp="http://schemas.microsoft.com/office/drawing/2018/hyperlinkcolor" val="tx"/>
                    </a:ext>
                  </a:extLst>
                </a:hlinkClick>
              </a:rPr>
              <a:t>[2]</a:t>
            </a:r>
            <a:endParaRPr lang="en-US" sz="1400" b="1" dirty="0">
              <a:solidFill>
                <a:srgbClr val="0000FF"/>
              </a:solidFill>
            </a:endParaRPr>
          </a:p>
        </p:txBody>
      </p:sp>
    </p:spTree>
    <p:extLst>
      <p:ext uri="{BB962C8B-B14F-4D97-AF65-F5344CB8AC3E}">
        <p14:creationId xmlns:p14="http://schemas.microsoft.com/office/powerpoint/2010/main" val="87474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270403DA-0137-EB08-8A29-AA61D29131B6}"/>
              </a:ext>
            </a:extLst>
          </p:cNvPr>
          <p:cNvGraphicFramePr>
            <a:graphicFrameLocks noGrp="1"/>
          </p:cNvGraphicFramePr>
          <p:nvPr>
            <p:extLst>
              <p:ext uri="{D42A27DB-BD31-4B8C-83A1-F6EECF244321}">
                <p14:modId xmlns:p14="http://schemas.microsoft.com/office/powerpoint/2010/main" val="406660684"/>
              </p:ext>
            </p:extLst>
          </p:nvPr>
        </p:nvGraphicFramePr>
        <p:xfrm>
          <a:off x="337813" y="793343"/>
          <a:ext cx="7777487" cy="5947247"/>
        </p:xfrm>
        <a:graphic>
          <a:graphicData uri="http://schemas.openxmlformats.org/drawingml/2006/table">
            <a:tbl>
              <a:tblPr firstRow="1" bandRow="1">
                <a:tableStyleId>{35758FB7-9AC5-4552-8A53-C91805E547FA}</a:tableStyleId>
              </a:tblPr>
              <a:tblGrid>
                <a:gridCol w="2197569">
                  <a:extLst>
                    <a:ext uri="{9D8B030D-6E8A-4147-A177-3AD203B41FA5}">
                      <a16:colId xmlns:a16="http://schemas.microsoft.com/office/drawing/2014/main" val="2974444512"/>
                    </a:ext>
                  </a:extLst>
                </a:gridCol>
                <a:gridCol w="5579918">
                  <a:extLst>
                    <a:ext uri="{9D8B030D-6E8A-4147-A177-3AD203B41FA5}">
                      <a16:colId xmlns:a16="http://schemas.microsoft.com/office/drawing/2014/main" val="2617308811"/>
                    </a:ext>
                  </a:extLst>
                </a:gridCol>
              </a:tblGrid>
              <a:tr h="501535">
                <a:tc>
                  <a:txBody>
                    <a:bodyPr/>
                    <a:lstStyle/>
                    <a:p>
                      <a:pPr algn="ctr"/>
                      <a:r>
                        <a:rPr lang="en-US" altLang="zh-TW" sz="2600" dirty="0"/>
                        <a:t>Type</a:t>
                      </a:r>
                      <a:endParaRPr lang="en-US" sz="260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600" dirty="0"/>
                        <a:t>Taichung’s geo-map</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5782016"/>
                  </a:ext>
                </a:extLst>
              </a:tr>
              <a:tr h="2722856">
                <a:tc>
                  <a:txBody>
                    <a:bodyPr/>
                    <a:lstStyle/>
                    <a:p>
                      <a:pPr algn="ctr"/>
                      <a:r>
                        <a:rPr lang="en-US" b="1" dirty="0"/>
                        <a:t>Current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738776"/>
                  </a:ext>
                </a:extLst>
              </a:tr>
              <a:tr h="2722856">
                <a:tc>
                  <a:txBody>
                    <a:bodyPr/>
                    <a:lstStyle/>
                    <a:p>
                      <a:pPr algn="ctr"/>
                      <a:r>
                        <a:rPr lang="en-US" b="1" dirty="0"/>
                        <a:t>Re-arrangement</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1268698"/>
                  </a:ext>
                </a:extLst>
              </a:tr>
            </a:tbl>
          </a:graphicData>
        </a:graphic>
      </p:graphicFrame>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pic>
        <p:nvPicPr>
          <p:cNvPr id="10" name="Picture 9">
            <a:extLst>
              <a:ext uri="{FF2B5EF4-FFF2-40B4-BE49-F238E27FC236}">
                <a16:creationId xmlns:a16="http://schemas.microsoft.com/office/drawing/2014/main" id="{B590D450-697A-5904-A9CB-35CF25A8677C}"/>
              </a:ext>
            </a:extLst>
          </p:cNvPr>
          <p:cNvPicPr>
            <a:picLocks noChangeAspect="1"/>
          </p:cNvPicPr>
          <p:nvPr/>
        </p:nvPicPr>
        <p:blipFill>
          <a:blip r:embed="rId3"/>
          <a:stretch>
            <a:fillRect/>
          </a:stretch>
        </p:blipFill>
        <p:spPr>
          <a:xfrm>
            <a:off x="3744529" y="4086344"/>
            <a:ext cx="4279858" cy="256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1AE02FEF-AD47-A9EA-1480-367E777B4734}"/>
              </a:ext>
            </a:extLst>
          </p:cNvPr>
          <p:cNvPicPr>
            <a:picLocks noChangeAspect="1"/>
          </p:cNvPicPr>
          <p:nvPr/>
        </p:nvPicPr>
        <p:blipFill>
          <a:blip r:embed="rId4"/>
          <a:stretch>
            <a:fillRect/>
          </a:stretch>
        </p:blipFill>
        <p:spPr>
          <a:xfrm>
            <a:off x="3744529" y="1348971"/>
            <a:ext cx="4236656" cy="25603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Freeform: Shape 12">
            <a:extLst>
              <a:ext uri="{FF2B5EF4-FFF2-40B4-BE49-F238E27FC236}">
                <a16:creationId xmlns:a16="http://schemas.microsoft.com/office/drawing/2014/main" id="{5B40D9F2-F2DF-EF84-C7E1-E95165100269}"/>
              </a:ext>
            </a:extLst>
          </p:cNvPr>
          <p:cNvSpPr/>
          <p:nvPr/>
        </p:nvSpPr>
        <p:spPr>
          <a:xfrm>
            <a:off x="3667991" y="2257136"/>
            <a:ext cx="1600200" cy="1402773"/>
          </a:xfrm>
          <a:custGeom>
            <a:avLst/>
            <a:gdLst>
              <a:gd name="connsiteX0" fmla="*/ 259773 w 1600200"/>
              <a:gd name="connsiteY0" fmla="*/ 529937 h 1402773"/>
              <a:gd name="connsiteX1" fmla="*/ 0 w 1600200"/>
              <a:gd name="connsiteY1" fmla="*/ 394855 h 1402773"/>
              <a:gd name="connsiteX2" fmla="*/ 228600 w 1600200"/>
              <a:gd name="connsiteY2" fmla="*/ 0 h 1402773"/>
              <a:gd name="connsiteX3" fmla="*/ 477982 w 1600200"/>
              <a:gd name="connsiteY3" fmla="*/ 187037 h 1402773"/>
              <a:gd name="connsiteX4" fmla="*/ 592282 w 1600200"/>
              <a:gd name="connsiteY4" fmla="*/ 31173 h 1402773"/>
              <a:gd name="connsiteX5" fmla="*/ 987136 w 1600200"/>
              <a:gd name="connsiteY5" fmla="*/ 135082 h 1402773"/>
              <a:gd name="connsiteX6" fmla="*/ 727364 w 1600200"/>
              <a:gd name="connsiteY6" fmla="*/ 613064 h 1402773"/>
              <a:gd name="connsiteX7" fmla="*/ 1049482 w 1600200"/>
              <a:gd name="connsiteY7" fmla="*/ 737755 h 1402773"/>
              <a:gd name="connsiteX8" fmla="*/ 1111827 w 1600200"/>
              <a:gd name="connsiteY8" fmla="*/ 852055 h 1402773"/>
              <a:gd name="connsiteX9" fmla="*/ 1309254 w 1600200"/>
              <a:gd name="connsiteY9" fmla="*/ 831273 h 1402773"/>
              <a:gd name="connsiteX10" fmla="*/ 1600200 w 1600200"/>
              <a:gd name="connsiteY10" fmla="*/ 1049482 h 1402773"/>
              <a:gd name="connsiteX11" fmla="*/ 1475509 w 1600200"/>
              <a:gd name="connsiteY11" fmla="*/ 1298864 h 1402773"/>
              <a:gd name="connsiteX12" fmla="*/ 1226127 w 1600200"/>
              <a:gd name="connsiteY12" fmla="*/ 1402773 h 1402773"/>
              <a:gd name="connsiteX13" fmla="*/ 914400 w 1600200"/>
              <a:gd name="connsiteY13" fmla="*/ 1309255 h 1402773"/>
              <a:gd name="connsiteX14" fmla="*/ 633845 w 1600200"/>
              <a:gd name="connsiteY14" fmla="*/ 1101437 h 1402773"/>
              <a:gd name="connsiteX15" fmla="*/ 654627 w 1600200"/>
              <a:gd name="connsiteY15" fmla="*/ 935182 h 1402773"/>
              <a:gd name="connsiteX16" fmla="*/ 488373 w 1600200"/>
              <a:gd name="connsiteY16" fmla="*/ 893619 h 1402773"/>
              <a:gd name="connsiteX17" fmla="*/ 322118 w 1600200"/>
              <a:gd name="connsiteY17" fmla="*/ 748146 h 1402773"/>
              <a:gd name="connsiteX18" fmla="*/ 290945 w 1600200"/>
              <a:gd name="connsiteY18" fmla="*/ 623455 h 1402773"/>
              <a:gd name="connsiteX19" fmla="*/ 259773 w 1600200"/>
              <a:gd name="connsiteY19" fmla="*/ 529937 h 14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00200" h="1402773">
                <a:moveTo>
                  <a:pt x="259773" y="529937"/>
                </a:moveTo>
                <a:lnTo>
                  <a:pt x="0" y="394855"/>
                </a:lnTo>
                <a:lnTo>
                  <a:pt x="228600" y="0"/>
                </a:lnTo>
                <a:lnTo>
                  <a:pt x="477982" y="187037"/>
                </a:lnTo>
                <a:lnTo>
                  <a:pt x="592282" y="31173"/>
                </a:lnTo>
                <a:lnTo>
                  <a:pt x="987136" y="135082"/>
                </a:lnTo>
                <a:lnTo>
                  <a:pt x="727364" y="613064"/>
                </a:lnTo>
                <a:lnTo>
                  <a:pt x="1049482" y="737755"/>
                </a:lnTo>
                <a:lnTo>
                  <a:pt x="1111827" y="852055"/>
                </a:lnTo>
                <a:lnTo>
                  <a:pt x="1309254" y="831273"/>
                </a:lnTo>
                <a:lnTo>
                  <a:pt x="1600200" y="1049482"/>
                </a:lnTo>
                <a:lnTo>
                  <a:pt x="1475509" y="1298864"/>
                </a:lnTo>
                <a:lnTo>
                  <a:pt x="1226127" y="1402773"/>
                </a:lnTo>
                <a:lnTo>
                  <a:pt x="914400" y="1309255"/>
                </a:lnTo>
                <a:lnTo>
                  <a:pt x="633845" y="1101437"/>
                </a:lnTo>
                <a:lnTo>
                  <a:pt x="654627" y="935182"/>
                </a:lnTo>
                <a:lnTo>
                  <a:pt x="488373" y="893619"/>
                </a:lnTo>
                <a:lnTo>
                  <a:pt x="322118" y="748146"/>
                </a:lnTo>
                <a:lnTo>
                  <a:pt x="290945" y="623455"/>
                </a:lnTo>
                <a:lnTo>
                  <a:pt x="259773" y="529937"/>
                </a:lnTo>
                <a:close/>
              </a:path>
            </a:pathLst>
          </a:custGeom>
          <a:noFill/>
          <a:ln w="38100">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C2554C20-F344-65B2-6AE4-49DF8E2E1C1E}"/>
              </a:ext>
            </a:extLst>
          </p:cNvPr>
          <p:cNvSpPr/>
          <p:nvPr/>
        </p:nvSpPr>
        <p:spPr>
          <a:xfrm>
            <a:off x="3917373" y="5415973"/>
            <a:ext cx="862445" cy="820882"/>
          </a:xfrm>
          <a:custGeom>
            <a:avLst/>
            <a:gdLst>
              <a:gd name="connsiteX0" fmla="*/ 0 w 862445"/>
              <a:gd name="connsiteY0" fmla="*/ 72736 h 820882"/>
              <a:gd name="connsiteX1" fmla="*/ 103909 w 862445"/>
              <a:gd name="connsiteY1" fmla="*/ 405245 h 820882"/>
              <a:gd name="connsiteX2" fmla="*/ 270163 w 862445"/>
              <a:gd name="connsiteY2" fmla="*/ 477982 h 820882"/>
              <a:gd name="connsiteX3" fmla="*/ 394854 w 862445"/>
              <a:gd name="connsiteY3" fmla="*/ 467591 h 820882"/>
              <a:gd name="connsiteX4" fmla="*/ 457200 w 862445"/>
              <a:gd name="connsiteY4" fmla="*/ 467591 h 820882"/>
              <a:gd name="connsiteX5" fmla="*/ 498763 w 862445"/>
              <a:gd name="connsiteY5" fmla="*/ 685800 h 820882"/>
              <a:gd name="connsiteX6" fmla="*/ 519545 w 862445"/>
              <a:gd name="connsiteY6" fmla="*/ 800100 h 820882"/>
              <a:gd name="connsiteX7" fmla="*/ 613063 w 862445"/>
              <a:gd name="connsiteY7" fmla="*/ 820882 h 820882"/>
              <a:gd name="connsiteX8" fmla="*/ 716972 w 862445"/>
              <a:gd name="connsiteY8" fmla="*/ 820882 h 820882"/>
              <a:gd name="connsiteX9" fmla="*/ 820882 w 862445"/>
              <a:gd name="connsiteY9" fmla="*/ 716972 h 820882"/>
              <a:gd name="connsiteX10" fmla="*/ 862445 w 862445"/>
              <a:gd name="connsiteY10" fmla="*/ 613063 h 820882"/>
              <a:gd name="connsiteX11" fmla="*/ 779318 w 862445"/>
              <a:gd name="connsiteY11" fmla="*/ 550718 h 820882"/>
              <a:gd name="connsiteX12" fmla="*/ 758536 w 862445"/>
              <a:gd name="connsiteY12" fmla="*/ 477982 h 820882"/>
              <a:gd name="connsiteX13" fmla="*/ 779318 w 862445"/>
              <a:gd name="connsiteY13" fmla="*/ 405245 h 820882"/>
              <a:gd name="connsiteX14" fmla="*/ 768927 w 862445"/>
              <a:gd name="connsiteY14" fmla="*/ 290945 h 820882"/>
              <a:gd name="connsiteX15" fmla="*/ 737754 w 862445"/>
              <a:gd name="connsiteY15" fmla="*/ 218209 h 820882"/>
              <a:gd name="connsiteX16" fmla="*/ 737754 w 862445"/>
              <a:gd name="connsiteY16" fmla="*/ 114300 h 820882"/>
              <a:gd name="connsiteX17" fmla="*/ 633845 w 862445"/>
              <a:gd name="connsiteY17" fmla="*/ 62345 h 820882"/>
              <a:gd name="connsiteX18" fmla="*/ 509154 w 862445"/>
              <a:gd name="connsiteY18" fmla="*/ 31172 h 820882"/>
              <a:gd name="connsiteX19" fmla="*/ 228600 w 862445"/>
              <a:gd name="connsiteY19" fmla="*/ 0 h 820882"/>
              <a:gd name="connsiteX20" fmla="*/ 145472 w 862445"/>
              <a:gd name="connsiteY20" fmla="*/ 0 h 820882"/>
              <a:gd name="connsiteX21" fmla="*/ 103909 w 862445"/>
              <a:gd name="connsiteY21" fmla="*/ 10391 h 820882"/>
              <a:gd name="connsiteX22" fmla="*/ 0 w 862445"/>
              <a:gd name="connsiteY22" fmla="*/ 72736 h 82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2445" h="820882">
                <a:moveTo>
                  <a:pt x="0" y="72736"/>
                </a:moveTo>
                <a:lnTo>
                  <a:pt x="103909" y="405245"/>
                </a:lnTo>
                <a:lnTo>
                  <a:pt x="270163" y="477982"/>
                </a:lnTo>
                <a:lnTo>
                  <a:pt x="394854" y="467591"/>
                </a:lnTo>
                <a:lnTo>
                  <a:pt x="457200" y="467591"/>
                </a:lnTo>
                <a:lnTo>
                  <a:pt x="498763" y="685800"/>
                </a:lnTo>
                <a:lnTo>
                  <a:pt x="519545" y="800100"/>
                </a:lnTo>
                <a:lnTo>
                  <a:pt x="613063" y="820882"/>
                </a:lnTo>
                <a:lnTo>
                  <a:pt x="716972" y="820882"/>
                </a:lnTo>
                <a:lnTo>
                  <a:pt x="820882" y="716972"/>
                </a:lnTo>
                <a:lnTo>
                  <a:pt x="862445" y="613063"/>
                </a:lnTo>
                <a:lnTo>
                  <a:pt x="779318" y="550718"/>
                </a:lnTo>
                <a:lnTo>
                  <a:pt x="758536" y="477982"/>
                </a:lnTo>
                <a:lnTo>
                  <a:pt x="779318" y="405245"/>
                </a:lnTo>
                <a:lnTo>
                  <a:pt x="768927" y="290945"/>
                </a:lnTo>
                <a:lnTo>
                  <a:pt x="737754" y="218209"/>
                </a:lnTo>
                <a:lnTo>
                  <a:pt x="737754" y="114300"/>
                </a:lnTo>
                <a:lnTo>
                  <a:pt x="633845" y="62345"/>
                </a:lnTo>
                <a:lnTo>
                  <a:pt x="509154" y="31172"/>
                </a:lnTo>
                <a:lnTo>
                  <a:pt x="228600" y="0"/>
                </a:lnTo>
                <a:lnTo>
                  <a:pt x="145472" y="0"/>
                </a:lnTo>
                <a:lnTo>
                  <a:pt x="103909" y="10391"/>
                </a:lnTo>
                <a:lnTo>
                  <a:pt x="0" y="72736"/>
                </a:lnTo>
                <a:close/>
              </a:path>
            </a:pathLst>
          </a:custGeom>
          <a:noFill/>
          <a:ln w="38100">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Down 14">
            <a:extLst>
              <a:ext uri="{FF2B5EF4-FFF2-40B4-BE49-F238E27FC236}">
                <a16:creationId xmlns:a16="http://schemas.microsoft.com/office/drawing/2014/main" id="{2FA5A1DD-BC16-573A-0A7B-376F2943A86A}"/>
              </a:ext>
            </a:extLst>
          </p:cNvPr>
          <p:cNvSpPr/>
          <p:nvPr/>
        </p:nvSpPr>
        <p:spPr>
          <a:xfrm>
            <a:off x="3844750" y="4066929"/>
            <a:ext cx="446809" cy="543388"/>
          </a:xfrm>
          <a:prstGeom prst="downArrow">
            <a:avLst/>
          </a:prstGeom>
          <a:solidFill>
            <a:srgbClr val="FFFF00"/>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57C79FCC-0B81-F24F-3BCF-28CB199C03E1}"/>
              </a:ext>
            </a:extLst>
          </p:cNvPr>
          <p:cNvCxnSpPr/>
          <p:nvPr/>
        </p:nvCxnSpPr>
        <p:spPr>
          <a:xfrm>
            <a:off x="3421380" y="2199640"/>
            <a:ext cx="323149" cy="18288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22A6C7C-9C1E-550B-88EC-532CF9D44CA0}"/>
              </a:ext>
            </a:extLst>
          </p:cNvPr>
          <p:cNvCxnSpPr>
            <a:cxnSpLocks/>
          </p:cNvCxnSpPr>
          <p:nvPr/>
        </p:nvCxnSpPr>
        <p:spPr>
          <a:xfrm flipV="1">
            <a:off x="3289040" y="2753113"/>
            <a:ext cx="393283" cy="11776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0E794F-7400-55D0-987A-F9C6642192D9}"/>
              </a:ext>
            </a:extLst>
          </p:cNvPr>
          <p:cNvCxnSpPr>
            <a:cxnSpLocks/>
          </p:cNvCxnSpPr>
          <p:nvPr/>
        </p:nvCxnSpPr>
        <p:spPr>
          <a:xfrm flipV="1">
            <a:off x="3547887" y="3083546"/>
            <a:ext cx="393283" cy="11776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98E1977-8F14-419E-E754-B3268EB5F352}"/>
              </a:ext>
            </a:extLst>
          </p:cNvPr>
          <p:cNvCxnSpPr>
            <a:cxnSpLocks/>
          </p:cNvCxnSpPr>
          <p:nvPr/>
        </p:nvCxnSpPr>
        <p:spPr>
          <a:xfrm>
            <a:off x="3962291" y="1983522"/>
            <a:ext cx="211729" cy="31564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51D0E9-46EB-1841-A332-250F69736C3E}"/>
              </a:ext>
            </a:extLst>
          </p:cNvPr>
          <p:cNvCxnSpPr>
            <a:cxnSpLocks/>
          </p:cNvCxnSpPr>
          <p:nvPr/>
        </p:nvCxnSpPr>
        <p:spPr>
          <a:xfrm flipH="1">
            <a:off x="4410886" y="2007754"/>
            <a:ext cx="204355" cy="22063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DFAC053-D05A-05A6-9733-15AB70D9F448}"/>
              </a:ext>
            </a:extLst>
          </p:cNvPr>
          <p:cNvCxnSpPr>
            <a:cxnSpLocks/>
          </p:cNvCxnSpPr>
          <p:nvPr/>
        </p:nvCxnSpPr>
        <p:spPr>
          <a:xfrm flipH="1">
            <a:off x="4665211" y="2118071"/>
            <a:ext cx="204355" cy="22063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CC5CD57-6133-8AE4-8C64-BE259574E076}"/>
              </a:ext>
            </a:extLst>
          </p:cNvPr>
          <p:cNvCxnSpPr>
            <a:cxnSpLocks/>
          </p:cNvCxnSpPr>
          <p:nvPr/>
        </p:nvCxnSpPr>
        <p:spPr>
          <a:xfrm flipV="1">
            <a:off x="4410886" y="3605098"/>
            <a:ext cx="135297" cy="21324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80C2EFD-ABE8-D552-6AEC-D457A69E93E3}"/>
              </a:ext>
            </a:extLst>
          </p:cNvPr>
          <p:cNvCxnSpPr>
            <a:cxnSpLocks/>
          </p:cNvCxnSpPr>
          <p:nvPr/>
        </p:nvCxnSpPr>
        <p:spPr>
          <a:xfrm flipH="1" flipV="1">
            <a:off x="4753634" y="3700894"/>
            <a:ext cx="26184" cy="14720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A042079-565B-E39A-949B-9A45E8A68125}"/>
              </a:ext>
            </a:extLst>
          </p:cNvPr>
          <p:cNvCxnSpPr>
            <a:cxnSpLocks/>
          </p:cNvCxnSpPr>
          <p:nvPr/>
        </p:nvCxnSpPr>
        <p:spPr>
          <a:xfrm flipH="1" flipV="1">
            <a:off x="4987269" y="3688398"/>
            <a:ext cx="26184" cy="14720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709C57E-72E6-6DC6-1C9A-4736C42F0032}"/>
              </a:ext>
            </a:extLst>
          </p:cNvPr>
          <p:cNvCxnSpPr>
            <a:cxnSpLocks/>
          </p:cNvCxnSpPr>
          <p:nvPr/>
        </p:nvCxnSpPr>
        <p:spPr>
          <a:xfrm flipH="1" flipV="1">
            <a:off x="5158769" y="3643660"/>
            <a:ext cx="109422" cy="13083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2C5F368-565B-04AF-19E5-B897D028CC8F}"/>
              </a:ext>
            </a:extLst>
          </p:cNvPr>
          <p:cNvCxnSpPr>
            <a:cxnSpLocks/>
          </p:cNvCxnSpPr>
          <p:nvPr/>
        </p:nvCxnSpPr>
        <p:spPr>
          <a:xfrm flipH="1" flipV="1">
            <a:off x="5275686" y="3474261"/>
            <a:ext cx="239116" cy="9761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8C5B43-4586-EBBD-1DC0-3CFAF281F9D9}"/>
              </a:ext>
            </a:extLst>
          </p:cNvPr>
          <p:cNvCxnSpPr>
            <a:cxnSpLocks/>
          </p:cNvCxnSpPr>
          <p:nvPr/>
        </p:nvCxnSpPr>
        <p:spPr>
          <a:xfrm flipH="1">
            <a:off x="5365812" y="3201309"/>
            <a:ext cx="225528" cy="8141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83D83F0-E4A9-8E7D-72B5-FBA2DA60A8AD}"/>
              </a:ext>
            </a:extLst>
          </p:cNvPr>
          <p:cNvCxnSpPr>
            <a:cxnSpLocks/>
          </p:cNvCxnSpPr>
          <p:nvPr/>
        </p:nvCxnSpPr>
        <p:spPr>
          <a:xfrm flipH="1">
            <a:off x="5011375" y="2811994"/>
            <a:ext cx="192863" cy="19749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9612CD-6418-EAF5-757D-98D236EF1EFA}"/>
              </a:ext>
            </a:extLst>
          </p:cNvPr>
          <p:cNvCxnSpPr>
            <a:cxnSpLocks/>
          </p:cNvCxnSpPr>
          <p:nvPr/>
        </p:nvCxnSpPr>
        <p:spPr>
          <a:xfrm flipH="1">
            <a:off x="5205505" y="3009769"/>
            <a:ext cx="160307" cy="14372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1D9363D-58ED-234E-9416-45411A5F9504}"/>
              </a:ext>
            </a:extLst>
          </p:cNvPr>
          <p:cNvSpPr txBox="1"/>
          <p:nvPr/>
        </p:nvSpPr>
        <p:spPr>
          <a:xfrm>
            <a:off x="2408647" y="2299166"/>
            <a:ext cx="2025465" cy="307777"/>
          </a:xfrm>
          <a:prstGeom prst="rect">
            <a:avLst/>
          </a:prstGeom>
          <a:noFill/>
        </p:spPr>
        <p:txBody>
          <a:bodyPr wrap="square" rtlCol="0">
            <a:spAutoFit/>
          </a:bodyPr>
          <a:lstStyle/>
          <a:p>
            <a:r>
              <a:rPr lang="en-US" sz="1400" dirty="0">
                <a:solidFill>
                  <a:srgbClr val="0000FF"/>
                </a:solidFill>
              </a:rPr>
              <a:t>Coastal area</a:t>
            </a:r>
          </a:p>
        </p:txBody>
      </p:sp>
      <p:sp>
        <p:nvSpPr>
          <p:cNvPr id="53" name="TextBox 52">
            <a:extLst>
              <a:ext uri="{FF2B5EF4-FFF2-40B4-BE49-F238E27FC236}">
                <a16:creationId xmlns:a16="http://schemas.microsoft.com/office/drawing/2014/main" id="{25CD0FC9-983E-FAE7-0E8E-E2E14388E897}"/>
              </a:ext>
            </a:extLst>
          </p:cNvPr>
          <p:cNvSpPr txBox="1"/>
          <p:nvPr/>
        </p:nvSpPr>
        <p:spPr>
          <a:xfrm>
            <a:off x="5637081" y="3128832"/>
            <a:ext cx="2025465" cy="307777"/>
          </a:xfrm>
          <a:prstGeom prst="rect">
            <a:avLst/>
          </a:prstGeom>
          <a:noFill/>
        </p:spPr>
        <p:txBody>
          <a:bodyPr wrap="square" rtlCol="0">
            <a:spAutoFit/>
          </a:bodyPr>
          <a:lstStyle/>
          <a:p>
            <a:r>
              <a:rPr lang="en-US" sz="1400" dirty="0">
                <a:solidFill>
                  <a:srgbClr val="FFFF00"/>
                </a:solidFill>
              </a:rPr>
              <a:t>Mountain area</a:t>
            </a:r>
          </a:p>
        </p:txBody>
      </p:sp>
      <p:sp>
        <p:nvSpPr>
          <p:cNvPr id="54" name="TextBox 53">
            <a:extLst>
              <a:ext uri="{FF2B5EF4-FFF2-40B4-BE49-F238E27FC236}">
                <a16:creationId xmlns:a16="http://schemas.microsoft.com/office/drawing/2014/main" id="{066E7AAD-DFC2-75FC-4C8D-54B03CE43DB6}"/>
              </a:ext>
            </a:extLst>
          </p:cNvPr>
          <p:cNvSpPr txBox="1"/>
          <p:nvPr/>
        </p:nvSpPr>
        <p:spPr>
          <a:xfrm>
            <a:off x="3767166" y="6186732"/>
            <a:ext cx="2536887" cy="307777"/>
          </a:xfrm>
          <a:prstGeom prst="rect">
            <a:avLst/>
          </a:prstGeom>
          <a:noFill/>
        </p:spPr>
        <p:txBody>
          <a:bodyPr wrap="square" rtlCol="0">
            <a:spAutoFit/>
          </a:bodyPr>
          <a:lstStyle/>
          <a:p>
            <a:r>
              <a:rPr lang="en-US" sz="1400" dirty="0" err="1"/>
              <a:t>Total_pop</a:t>
            </a:r>
            <a:r>
              <a:rPr lang="en-US" sz="1400" dirty="0"/>
              <a:t> = 171,995</a:t>
            </a:r>
          </a:p>
        </p:txBody>
      </p:sp>
      <p:sp>
        <p:nvSpPr>
          <p:cNvPr id="55" name="TextBox 54">
            <a:extLst>
              <a:ext uri="{FF2B5EF4-FFF2-40B4-BE49-F238E27FC236}">
                <a16:creationId xmlns:a16="http://schemas.microsoft.com/office/drawing/2014/main" id="{156ED27E-E1DA-6740-E1F8-78B8D79836AD}"/>
              </a:ext>
            </a:extLst>
          </p:cNvPr>
          <p:cNvSpPr txBox="1"/>
          <p:nvPr/>
        </p:nvSpPr>
        <p:spPr>
          <a:xfrm>
            <a:off x="2707696" y="3502278"/>
            <a:ext cx="2536887" cy="307777"/>
          </a:xfrm>
          <a:prstGeom prst="rect">
            <a:avLst/>
          </a:prstGeom>
          <a:noFill/>
        </p:spPr>
        <p:txBody>
          <a:bodyPr wrap="square" rtlCol="0">
            <a:spAutoFit/>
          </a:bodyPr>
          <a:lstStyle/>
          <a:p>
            <a:r>
              <a:rPr lang="en-US" sz="1400" dirty="0" err="1"/>
              <a:t>Total_pop</a:t>
            </a:r>
            <a:r>
              <a:rPr lang="en-US" sz="1400" dirty="0"/>
              <a:t> = 181,395</a:t>
            </a:r>
          </a:p>
        </p:txBody>
      </p:sp>
      <p:sp>
        <p:nvSpPr>
          <p:cNvPr id="57" name="Content Placeholder 2">
            <a:extLst>
              <a:ext uri="{FF2B5EF4-FFF2-40B4-BE49-F238E27FC236}">
                <a16:creationId xmlns:a16="http://schemas.microsoft.com/office/drawing/2014/main" id="{E2C52D22-1DA0-627B-E2C6-D961222ACFD4}"/>
              </a:ext>
            </a:extLst>
          </p:cNvPr>
          <p:cNvSpPr txBox="1">
            <a:spLocks/>
          </p:cNvSpPr>
          <p:nvPr/>
        </p:nvSpPr>
        <p:spPr>
          <a:xfrm>
            <a:off x="8177506" y="1521232"/>
            <a:ext cx="3736346" cy="513022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3000" dirty="0">
                <a:latin typeface="Times New Roman" panose="02020603050405020304" pitchFamily="18" charset="0"/>
                <a:ea typeface="新細明體" panose="02020500000000000000" pitchFamily="18" charset="-120"/>
                <a:cs typeface="Times New Roman" panose="02020603050405020304" pitchFamily="18" charset="0"/>
              </a:rPr>
              <a:t> Can not need to connect to coastal and mountain area (Too broad)</a:t>
            </a:r>
          </a:p>
          <a:p>
            <a:pPr>
              <a:buFont typeface="Wingdings" panose="05000000000000000000" pitchFamily="2" charset="2"/>
              <a:buChar char="q"/>
            </a:pPr>
            <a:endParaRPr lang="en-US" sz="3000" dirty="0">
              <a:latin typeface="Times New Roman" panose="02020603050405020304" pitchFamily="18" charset="0"/>
              <a:ea typeface="新細明體" panose="02020500000000000000" pitchFamily="18" charset="-120"/>
              <a:cs typeface="Times New Roman" panose="02020603050405020304" pitchFamily="18" charset="0"/>
            </a:endParaRPr>
          </a:p>
          <a:p>
            <a:pPr>
              <a:buFont typeface="Wingdings" panose="05000000000000000000" pitchFamily="2" charset="2"/>
              <a:buChar char="q"/>
            </a:pPr>
            <a:r>
              <a:rPr lang="en-US" sz="3000" dirty="0">
                <a:latin typeface="Times New Roman" panose="02020603050405020304" pitchFamily="18" charset="0"/>
                <a:ea typeface="新細明體" panose="02020500000000000000" pitchFamily="18" charset="-120"/>
                <a:cs typeface="Times New Roman" panose="02020603050405020304" pitchFamily="18" charset="0"/>
              </a:rPr>
              <a:t> Gerrymandering susception</a:t>
            </a:r>
          </a:p>
          <a:p>
            <a:pPr>
              <a:buFont typeface="Wingdings" panose="05000000000000000000" pitchFamily="2" charset="2"/>
              <a:buChar char="q"/>
            </a:pPr>
            <a:endParaRPr lang="en-US" dirty="0"/>
          </a:p>
        </p:txBody>
      </p:sp>
      <p:sp>
        <p:nvSpPr>
          <p:cNvPr id="58" name="Title 1">
            <a:extLst>
              <a:ext uri="{FF2B5EF4-FFF2-40B4-BE49-F238E27FC236}">
                <a16:creationId xmlns:a16="http://schemas.microsoft.com/office/drawing/2014/main" id="{CF6DC4FE-9F36-86EA-4746-CE925E61C6CD}"/>
              </a:ext>
            </a:extLst>
          </p:cNvPr>
          <p:cNvSpPr txBox="1">
            <a:spLocks/>
          </p:cNvSpPr>
          <p:nvPr/>
        </p:nvSpPr>
        <p:spPr>
          <a:xfrm>
            <a:off x="0" y="270774"/>
            <a:ext cx="6187440" cy="729695"/>
          </a:xfrm>
          <a:prstGeom prst="rect">
            <a:avLst/>
          </a:prstGeom>
          <a:effectLst/>
        </p:spPr>
        <p:txBody>
          <a:bodyPr vert="horz" lIns="91440" tIns="45720" rIns="91440" bIns="45720" rtlCol="0" anchor="ctr">
            <a:normAutofit fontScale="97500"/>
          </a:bodyPr>
          <a:lstStyle>
            <a:defPPr>
              <a:defRPr lang="en-US"/>
            </a:defPPr>
            <a:lvl1pPr marR="0" lvl="0" indent="0" fontAlgn="auto">
              <a:lnSpc>
                <a:spcPct val="100000"/>
              </a:lnSpc>
              <a:spcBef>
                <a:spcPct val="0"/>
              </a:spcBef>
              <a:spcAft>
                <a:spcPts val="0"/>
              </a:spcAft>
              <a:buClrTx/>
              <a:buSzTx/>
              <a:buFontTx/>
              <a:buNone/>
              <a:tabLst/>
              <a:defRPr kumimoji="0" sz="4000" b="1" i="0" u="none" strike="noStrike" cap="none" spc="0" normalizeH="0" baseline="0">
                <a:ln w="3175" cmpd="sng">
                  <a:noFill/>
                </a:ln>
                <a:solidFill>
                  <a:srgbClr val="003399"/>
                </a:solidFill>
                <a:effectLst/>
                <a:uLnTx/>
                <a:uFillTx/>
                <a:latin typeface="Corbel" panose="020B0503020204020204"/>
                <a:ea typeface="新細明體" panose="02020500000000000000" pitchFamily="18" charset="-12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kumimoji="0" lang="en-US" altLang="zh-TW" sz="32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Chapter 4 : </a:t>
            </a:r>
            <a:r>
              <a:rPr lang="en-US" altLang="zh-TW" sz="3000" dirty="0"/>
              <a:t>K = 8</a:t>
            </a:r>
            <a:endParaRPr lang="en-US" sz="3000" dirty="0"/>
          </a:p>
        </p:txBody>
      </p:sp>
      <p:sp>
        <p:nvSpPr>
          <p:cNvPr id="60" name="Slide Number Placeholder 10">
            <a:extLst>
              <a:ext uri="{FF2B5EF4-FFF2-40B4-BE49-F238E27FC236}">
                <a16:creationId xmlns:a16="http://schemas.microsoft.com/office/drawing/2014/main" id="{F4AB7BB9-3C21-698A-ACD6-5E890B70B35E}"/>
              </a:ext>
            </a:extLst>
          </p:cNvPr>
          <p:cNvSpPr>
            <a:spLocks noGrp="1"/>
          </p:cNvSpPr>
          <p:nvPr>
            <p:ph type="sldNum" sz="quarter" idx="12"/>
          </p:nvPr>
        </p:nvSpPr>
        <p:spPr>
          <a:xfrm>
            <a:off x="11238411" y="6511513"/>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1" name="Action Button: Go Home 60">
            <a:hlinkClick r:id="rId5" action="ppaction://hlinksldjump" highlightClick="1"/>
            <a:extLst>
              <a:ext uri="{FF2B5EF4-FFF2-40B4-BE49-F238E27FC236}">
                <a16:creationId xmlns:a16="http://schemas.microsoft.com/office/drawing/2014/main" id="{40ED760F-EBC8-4D23-5214-BBFAAE5C8614}"/>
              </a:ext>
            </a:extLst>
          </p:cNvPr>
          <p:cNvSpPr/>
          <p:nvPr/>
        </p:nvSpPr>
        <p:spPr>
          <a:xfrm>
            <a:off x="11722100" y="6287157"/>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65536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sp>
        <p:nvSpPr>
          <p:cNvPr id="58" name="Title 1">
            <a:extLst>
              <a:ext uri="{FF2B5EF4-FFF2-40B4-BE49-F238E27FC236}">
                <a16:creationId xmlns:a16="http://schemas.microsoft.com/office/drawing/2014/main" id="{CF6DC4FE-9F36-86EA-4746-CE925E61C6CD}"/>
              </a:ext>
            </a:extLst>
          </p:cNvPr>
          <p:cNvSpPr txBox="1">
            <a:spLocks/>
          </p:cNvSpPr>
          <p:nvPr/>
        </p:nvSpPr>
        <p:spPr>
          <a:xfrm>
            <a:off x="69143" y="467225"/>
            <a:ext cx="6259086" cy="729695"/>
          </a:xfrm>
          <a:prstGeom prst="rect">
            <a:avLst/>
          </a:prstGeom>
          <a:effectLst/>
        </p:spPr>
        <p:txBody>
          <a:bodyPr vert="horz" lIns="91440" tIns="45720" rIns="91440" bIns="45720" rtlCol="0" anchor="ctr">
            <a:normAutofit fontScale="90000"/>
          </a:bodyPr>
          <a:lstStyle>
            <a:defPPr>
              <a:defRPr lang="en-US"/>
            </a:defPPr>
            <a:lvl1pPr marR="0" lvl="0" indent="0" fontAlgn="auto">
              <a:lnSpc>
                <a:spcPct val="100000"/>
              </a:lnSpc>
              <a:spcBef>
                <a:spcPct val="0"/>
              </a:spcBef>
              <a:spcAft>
                <a:spcPts val="0"/>
              </a:spcAft>
              <a:buClrTx/>
              <a:buSzTx/>
              <a:buFontTx/>
              <a:buNone/>
              <a:tabLst/>
              <a:defRPr kumimoji="0" sz="4000" b="1" i="0" u="none" strike="noStrike" cap="none" spc="0" normalizeH="0" baseline="0">
                <a:ln w="3175" cmpd="sng">
                  <a:noFill/>
                </a:ln>
                <a:solidFill>
                  <a:srgbClr val="003399"/>
                </a:solidFill>
                <a:effectLst/>
                <a:uLnTx/>
                <a:uFillTx/>
                <a:latin typeface="Corbel" panose="020B0503020204020204"/>
                <a:ea typeface="新細明體" panose="02020500000000000000" pitchFamily="18" charset="-12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Chapter5: benefit to DPP (</a:t>
            </a:r>
            <a:r>
              <a:rPr kumimoji="0" lang="en-US" altLang="zh-TW" sz="3000" b="1" i="0" u="none" strike="noStrike" kern="1200" cap="none" spc="0" normalizeH="0" baseline="0" noProof="0" dirty="0" err="1">
                <a:ln w="3175" cmpd="sng">
                  <a:noFill/>
                </a:ln>
                <a:solidFill>
                  <a:srgbClr val="003399"/>
                </a:solidFill>
                <a:effectLst/>
                <a:uLnTx/>
                <a:uFillTx/>
                <a:latin typeface="Corbel" panose="020B0503020204020204"/>
                <a:ea typeface="新細明體" panose="02020500000000000000" pitchFamily="18" charset="-120"/>
                <a:cs typeface="+mj-cs"/>
              </a:rPr>
              <a:t>k_district</a:t>
            </a: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 = 8)</a:t>
            </a:r>
            <a:endParaRPr kumimoji="0" lang="en-US"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endParaRPr>
          </a:p>
        </p:txBody>
      </p:sp>
      <p:graphicFrame>
        <p:nvGraphicFramePr>
          <p:cNvPr id="4" name="Table 3">
            <a:extLst>
              <a:ext uri="{FF2B5EF4-FFF2-40B4-BE49-F238E27FC236}">
                <a16:creationId xmlns:a16="http://schemas.microsoft.com/office/drawing/2014/main" id="{9D95F845-13E3-2745-1EC0-99E2E76A8D4D}"/>
              </a:ext>
            </a:extLst>
          </p:cNvPr>
          <p:cNvGraphicFramePr>
            <a:graphicFrameLocks noGrp="1"/>
          </p:cNvGraphicFramePr>
          <p:nvPr>
            <p:extLst>
              <p:ext uri="{D42A27DB-BD31-4B8C-83A1-F6EECF244321}">
                <p14:modId xmlns:p14="http://schemas.microsoft.com/office/powerpoint/2010/main" val="291827847"/>
              </p:ext>
            </p:extLst>
          </p:nvPr>
        </p:nvGraphicFramePr>
        <p:xfrm>
          <a:off x="1948465" y="1050802"/>
          <a:ext cx="5163535" cy="5549301"/>
        </p:xfrm>
        <a:graphic>
          <a:graphicData uri="http://schemas.openxmlformats.org/drawingml/2006/table">
            <a:tbl>
              <a:tblPr/>
              <a:tblGrid>
                <a:gridCol w="1217098">
                  <a:extLst>
                    <a:ext uri="{9D8B030D-6E8A-4147-A177-3AD203B41FA5}">
                      <a16:colId xmlns:a16="http://schemas.microsoft.com/office/drawing/2014/main" val="3156947964"/>
                    </a:ext>
                  </a:extLst>
                </a:gridCol>
                <a:gridCol w="1077625">
                  <a:extLst>
                    <a:ext uri="{9D8B030D-6E8A-4147-A177-3AD203B41FA5}">
                      <a16:colId xmlns:a16="http://schemas.microsoft.com/office/drawing/2014/main" val="4264325305"/>
                    </a:ext>
                  </a:extLst>
                </a:gridCol>
                <a:gridCol w="1054067">
                  <a:extLst>
                    <a:ext uri="{9D8B030D-6E8A-4147-A177-3AD203B41FA5}">
                      <a16:colId xmlns:a16="http://schemas.microsoft.com/office/drawing/2014/main" val="2425815038"/>
                    </a:ext>
                  </a:extLst>
                </a:gridCol>
                <a:gridCol w="392345">
                  <a:extLst>
                    <a:ext uri="{9D8B030D-6E8A-4147-A177-3AD203B41FA5}">
                      <a16:colId xmlns:a16="http://schemas.microsoft.com/office/drawing/2014/main" val="356651763"/>
                    </a:ext>
                  </a:extLst>
                </a:gridCol>
                <a:gridCol w="1422400">
                  <a:extLst>
                    <a:ext uri="{9D8B030D-6E8A-4147-A177-3AD203B41FA5}">
                      <a16:colId xmlns:a16="http://schemas.microsoft.com/office/drawing/2014/main" val="1245501595"/>
                    </a:ext>
                  </a:extLst>
                </a:gridCol>
              </a:tblGrid>
              <a:tr h="184830">
                <a:tc>
                  <a:txBody>
                    <a:bodyPr/>
                    <a:lstStyle/>
                    <a:p>
                      <a:pPr algn="ctr" fontAlgn="ctr"/>
                      <a:r>
                        <a:rPr lang="en-US" sz="1600" b="1" i="0" u="none" strike="noStrike" dirty="0" err="1">
                          <a:solidFill>
                            <a:srgbClr val="000000"/>
                          </a:solidFill>
                          <a:effectLst/>
                          <a:latin typeface="Trebuchet MS (Body)"/>
                        </a:rPr>
                        <a:t>k_district</a:t>
                      </a:r>
                      <a:endParaRPr lang="en-US" sz="1600" b="1" i="0" u="none" strike="noStrike" dirty="0">
                        <a:solidFill>
                          <a:srgbClr val="000000"/>
                        </a:solidFill>
                        <a:effectLst/>
                        <a:latin typeface="Trebuchet MS (Body)"/>
                      </a:endParaRPr>
                    </a:p>
                  </a:txBody>
                  <a:tcPr marL="8801" marR="8801" marT="8801"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1" i="0" u="none" strike="noStrike">
                          <a:solidFill>
                            <a:srgbClr val="000000"/>
                          </a:solidFill>
                          <a:effectLst/>
                          <a:latin typeface="Trebuchet MS (Body)"/>
                        </a:rPr>
                        <a:t>tolerance</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1" i="0" u="none" strike="noStrike">
                          <a:solidFill>
                            <a:srgbClr val="000000"/>
                          </a:solidFill>
                          <a:effectLst/>
                          <a:latin typeface="Trebuchet MS (Body)"/>
                        </a:rPr>
                        <a:t>legislator number</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1" i="0" u="none" strike="noStrike">
                          <a:solidFill>
                            <a:srgbClr val="000000"/>
                          </a:solidFill>
                          <a:effectLst/>
                          <a:latin typeface="Trebuchet MS (Body)"/>
                        </a:rPr>
                        <a:t>obj</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600" b="1" i="0" u="none" strike="noStrike">
                          <a:solidFill>
                            <a:srgbClr val="000000"/>
                          </a:solidFill>
                          <a:effectLst/>
                          <a:latin typeface="Trebuchet MS (Body)"/>
                        </a:rPr>
                        <a:t>graph</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234240398"/>
                  </a:ext>
                </a:extLst>
              </a:tr>
              <a:tr h="184830">
                <a:tc rowSpan="20">
                  <a:txBody>
                    <a:bodyPr/>
                    <a:lstStyle/>
                    <a:p>
                      <a:pPr algn="ctr" fontAlgn="ctr"/>
                      <a:r>
                        <a:rPr lang="en-US" sz="1600" b="0" i="0" u="none" strike="noStrike" dirty="0">
                          <a:solidFill>
                            <a:srgbClr val="000000"/>
                          </a:solidFill>
                          <a:effectLst/>
                          <a:latin typeface="Trebuchet MS (Body)"/>
                        </a:rPr>
                        <a:t>8</a:t>
                      </a:r>
                    </a:p>
                  </a:txBody>
                  <a:tcPr marL="8801" marR="8801" marT="8801"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rowSpan="6">
                  <a:txBody>
                    <a:bodyPr/>
                    <a:lstStyle/>
                    <a:p>
                      <a:pPr algn="ctr" fontAlgn="ctr"/>
                      <a:r>
                        <a:rPr lang="en-US" sz="1600" b="0" i="0" u="none" strike="noStrike" dirty="0">
                          <a:solidFill>
                            <a:srgbClr val="000000"/>
                          </a:solidFill>
                          <a:effectLst/>
                          <a:latin typeface="Trebuchet MS (Body)"/>
                        </a:rPr>
                        <a:t>0.1</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20</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Unavailable </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57151668"/>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21</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Unavailable </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26202437"/>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22</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59549433"/>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23</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10991766"/>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24</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6042160"/>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25</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5389150"/>
                  </a:ext>
                </a:extLst>
              </a:tr>
              <a:tr h="184830">
                <a:tc vMerge="1">
                  <a:txBody>
                    <a:bodyPr/>
                    <a:lstStyle/>
                    <a:p>
                      <a:endParaRPr lang="en-US"/>
                    </a:p>
                  </a:txBody>
                  <a:tcPr/>
                </a:tc>
                <a:tc rowSpan="5">
                  <a:txBody>
                    <a:bodyPr/>
                    <a:lstStyle/>
                    <a:p>
                      <a:pPr algn="ctr" fontAlgn="ctr"/>
                      <a:r>
                        <a:rPr lang="en-US" sz="1600" b="0" i="0" u="none" strike="noStrike" dirty="0">
                          <a:solidFill>
                            <a:srgbClr val="000000"/>
                          </a:solidFill>
                          <a:effectLst/>
                          <a:latin typeface="Trebuchet MS (Body)"/>
                        </a:rPr>
                        <a:t>0.2</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a:solidFill>
                            <a:srgbClr val="000000"/>
                          </a:solidFill>
                          <a:effectLst/>
                          <a:latin typeface="Trebuchet MS (Body)"/>
                        </a:rPr>
                        <a:t>-</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20</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Unavailable </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7417842"/>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21</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92335602"/>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dirty="0">
                          <a:solidFill>
                            <a:srgbClr val="000000"/>
                          </a:solidFill>
                          <a:effectLst/>
                          <a:latin typeface="Trebuchet MS (Body)"/>
                        </a:rPr>
                        <a:t>22</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64844279"/>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23</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2161413"/>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24</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9043519"/>
                  </a:ext>
                </a:extLst>
              </a:tr>
              <a:tr h="184830">
                <a:tc vMerge="1">
                  <a:txBody>
                    <a:bodyPr/>
                    <a:lstStyle/>
                    <a:p>
                      <a:endParaRPr lang="en-US"/>
                    </a:p>
                  </a:txBody>
                  <a:tcPr/>
                </a:tc>
                <a:tc rowSpan="5">
                  <a:txBody>
                    <a:bodyPr/>
                    <a:lstStyle/>
                    <a:p>
                      <a:pPr algn="ctr" fontAlgn="ctr"/>
                      <a:r>
                        <a:rPr lang="en-US" sz="1600" b="0" i="0" u="none" strike="noStrike">
                          <a:solidFill>
                            <a:srgbClr val="000000"/>
                          </a:solidFill>
                          <a:effectLst/>
                          <a:latin typeface="Trebuchet MS (Body)"/>
                        </a:rPr>
                        <a:t>0.3</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20</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Unavailable </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6517278"/>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21</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18674734"/>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22</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7918266"/>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23</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64348823"/>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24</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1714526"/>
                  </a:ext>
                </a:extLst>
              </a:tr>
              <a:tr h="184830">
                <a:tc vMerge="1">
                  <a:txBody>
                    <a:bodyPr/>
                    <a:lstStyle/>
                    <a:p>
                      <a:endParaRPr lang="en-US"/>
                    </a:p>
                  </a:txBody>
                  <a:tcPr/>
                </a:tc>
                <a:tc rowSpan="4">
                  <a:txBody>
                    <a:bodyPr/>
                    <a:lstStyle/>
                    <a:p>
                      <a:pPr algn="ctr" fontAlgn="ctr"/>
                      <a:r>
                        <a:rPr lang="en-US" sz="1600" b="0" i="0" u="none" strike="noStrike" dirty="0">
                          <a:solidFill>
                            <a:srgbClr val="000000"/>
                          </a:solidFill>
                          <a:effectLst/>
                          <a:latin typeface="Trebuchet MS (Body)"/>
                        </a:rPr>
                        <a:t>0.4</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20</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Unavailable </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91463784"/>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21</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8604074"/>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22</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600" b="1" i="0" u="none" strike="noStrike" dirty="0">
                          <a:solidFill>
                            <a:srgbClr val="003399"/>
                          </a:solidFill>
                          <a:effectLst/>
                          <a:latin typeface="Trebuchet MS (Body)"/>
                        </a:rPr>
                        <a:t>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99559730"/>
                  </a:ext>
                </a:extLst>
              </a:tr>
              <a:tr h="184830">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8</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a:solidFill>
                            <a:srgbClr val="000000"/>
                          </a:solidFill>
                          <a:effectLst/>
                          <a:latin typeface="Trebuchet MS (Body)"/>
                        </a:rPr>
                        <a:t>23</a:t>
                      </a:r>
                    </a:p>
                  </a:txBody>
                  <a:tcPr marL="8801" marR="8801" marT="88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b="0" i="0" u="none" strike="noStrike" dirty="0">
                          <a:solidFill>
                            <a:srgbClr val="000000"/>
                          </a:solidFill>
                          <a:effectLst/>
                          <a:latin typeface="Trebuchet MS (Body)"/>
                        </a:rPr>
                        <a:t>Disconnected</a:t>
                      </a:r>
                    </a:p>
                  </a:txBody>
                  <a:tcPr marL="8801" marR="8801" marT="8801"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871578443"/>
                  </a:ext>
                </a:extLst>
              </a:tr>
            </a:tbl>
          </a:graphicData>
        </a:graphic>
      </p:graphicFrame>
      <p:pic>
        <p:nvPicPr>
          <p:cNvPr id="6" name="Picture 5">
            <a:extLst>
              <a:ext uri="{FF2B5EF4-FFF2-40B4-BE49-F238E27FC236}">
                <a16:creationId xmlns:a16="http://schemas.microsoft.com/office/drawing/2014/main" id="{B6F21131-587D-B4FD-E192-378C4F46AF11}"/>
              </a:ext>
            </a:extLst>
          </p:cNvPr>
          <p:cNvPicPr>
            <a:picLocks noChangeAspect="1"/>
          </p:cNvPicPr>
          <p:nvPr/>
        </p:nvPicPr>
        <p:blipFill>
          <a:blip r:embed="rId3"/>
          <a:stretch>
            <a:fillRect/>
          </a:stretch>
        </p:blipFill>
        <p:spPr>
          <a:xfrm>
            <a:off x="7374593" y="3969436"/>
            <a:ext cx="4599238" cy="2743200"/>
          </a:xfrm>
          <a:prstGeom prst="roundRect">
            <a:avLst>
              <a:gd name="adj" fmla="val 16667"/>
            </a:avLst>
          </a:prstGeom>
          <a:ln>
            <a:noFill/>
          </a:ln>
          <a:effectLst>
            <a:glow rad="228600">
              <a:schemeClr val="accent1">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8" name="Picture 7">
            <a:extLst>
              <a:ext uri="{FF2B5EF4-FFF2-40B4-BE49-F238E27FC236}">
                <a16:creationId xmlns:a16="http://schemas.microsoft.com/office/drawing/2014/main" id="{3502ECC2-1A4D-9731-0C32-93F488C3815A}"/>
              </a:ext>
            </a:extLst>
          </p:cNvPr>
          <p:cNvPicPr>
            <a:picLocks noChangeAspect="1"/>
          </p:cNvPicPr>
          <p:nvPr/>
        </p:nvPicPr>
        <p:blipFill>
          <a:blip r:embed="rId4"/>
          <a:stretch>
            <a:fillRect/>
          </a:stretch>
        </p:blipFill>
        <p:spPr>
          <a:xfrm>
            <a:off x="7912100" y="419971"/>
            <a:ext cx="3033883" cy="1828800"/>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16" name="Picture 15">
            <a:extLst>
              <a:ext uri="{FF2B5EF4-FFF2-40B4-BE49-F238E27FC236}">
                <a16:creationId xmlns:a16="http://schemas.microsoft.com/office/drawing/2014/main" id="{C718CA0D-0DFD-E6A1-9926-E0AE594035E1}"/>
              </a:ext>
            </a:extLst>
          </p:cNvPr>
          <p:cNvPicPr>
            <a:picLocks noChangeAspect="1"/>
          </p:cNvPicPr>
          <p:nvPr/>
        </p:nvPicPr>
        <p:blipFill>
          <a:blip r:embed="rId5"/>
          <a:stretch>
            <a:fillRect/>
          </a:stretch>
        </p:blipFill>
        <p:spPr>
          <a:xfrm>
            <a:off x="8014673" y="2248771"/>
            <a:ext cx="3064791" cy="1828800"/>
          </a:xfrm>
          <a:prstGeom prst="roundRect">
            <a:avLst>
              <a:gd name="adj" fmla="val 16667"/>
            </a:avLst>
          </a:prstGeom>
          <a:ln>
            <a:noFill/>
          </a:ln>
          <a:effectLst>
            <a:glow rad="228600">
              <a:schemeClr val="accent5">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cxnSp>
        <p:nvCxnSpPr>
          <p:cNvPr id="19" name="Straight Arrow Connector 18">
            <a:extLst>
              <a:ext uri="{FF2B5EF4-FFF2-40B4-BE49-F238E27FC236}">
                <a16:creationId xmlns:a16="http://schemas.microsoft.com/office/drawing/2014/main" id="{F1AB6CC5-71E6-0589-B1C1-9B9C96A8570D}"/>
              </a:ext>
            </a:extLst>
          </p:cNvPr>
          <p:cNvCxnSpPr>
            <a:cxnSpLocks/>
          </p:cNvCxnSpPr>
          <p:nvPr/>
        </p:nvCxnSpPr>
        <p:spPr>
          <a:xfrm flipH="1" flipV="1">
            <a:off x="7023100" y="3699218"/>
            <a:ext cx="889000" cy="126694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4AD787-4C16-41C8-F0C5-3B1ACD215FA7}"/>
              </a:ext>
            </a:extLst>
          </p:cNvPr>
          <p:cNvCxnSpPr>
            <a:cxnSpLocks/>
          </p:cNvCxnSpPr>
          <p:nvPr/>
        </p:nvCxnSpPr>
        <p:spPr>
          <a:xfrm flipH="1">
            <a:off x="7003660" y="1537953"/>
            <a:ext cx="908440" cy="640971"/>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8F67EC-D668-5792-D83D-FD5046E44818}"/>
              </a:ext>
            </a:extLst>
          </p:cNvPr>
          <p:cNvCxnSpPr>
            <a:cxnSpLocks/>
          </p:cNvCxnSpPr>
          <p:nvPr/>
        </p:nvCxnSpPr>
        <p:spPr>
          <a:xfrm flipH="1" flipV="1">
            <a:off x="7057830" y="2449142"/>
            <a:ext cx="1225203" cy="304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8933AAA-E0F5-030B-FCDF-149DCB5C2A5B}"/>
              </a:ext>
            </a:extLst>
          </p:cNvPr>
          <p:cNvGrpSpPr/>
          <p:nvPr/>
        </p:nvGrpSpPr>
        <p:grpSpPr>
          <a:xfrm rot="2700000">
            <a:off x="8395915" y="2420852"/>
            <a:ext cx="228600" cy="228600"/>
            <a:chOff x="8747760" y="2724150"/>
            <a:chExt cx="205740" cy="205740"/>
          </a:xfrm>
        </p:grpSpPr>
        <p:cxnSp>
          <p:nvCxnSpPr>
            <p:cNvPr id="34" name="Straight Connector 33">
              <a:extLst>
                <a:ext uri="{FF2B5EF4-FFF2-40B4-BE49-F238E27FC236}">
                  <a16:creationId xmlns:a16="http://schemas.microsoft.com/office/drawing/2014/main" id="{D424BECA-2393-ACEB-EED6-C6A8A9773E3B}"/>
                </a:ext>
              </a:extLst>
            </p:cNvPr>
            <p:cNvCxnSpPr/>
            <p:nvPr/>
          </p:nvCxnSpPr>
          <p:spPr>
            <a:xfrm>
              <a:off x="8747760"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489443-2842-7913-ADA8-8BB380C383FC}"/>
                </a:ext>
              </a:extLst>
            </p:cNvPr>
            <p:cNvCxnSpPr>
              <a:cxnSpLocks/>
            </p:cNvCxnSpPr>
            <p:nvPr/>
          </p:nvCxnSpPr>
          <p:spPr>
            <a:xfrm rot="16200000">
              <a:off x="8752999"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Isosceles Triangle 39">
            <a:extLst>
              <a:ext uri="{FF2B5EF4-FFF2-40B4-BE49-F238E27FC236}">
                <a16:creationId xmlns:a16="http://schemas.microsoft.com/office/drawing/2014/main" id="{A66CD6E8-3A27-2BA6-E33F-9700C9BFB4C6}"/>
              </a:ext>
            </a:extLst>
          </p:cNvPr>
          <p:cNvSpPr/>
          <p:nvPr/>
        </p:nvSpPr>
        <p:spPr>
          <a:xfrm>
            <a:off x="8014671" y="717773"/>
            <a:ext cx="228600" cy="228600"/>
          </a:xfrm>
          <a:prstGeom prst="triangl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E48F02B-56E8-E8E1-0A0C-04D41B9EB1BC}"/>
              </a:ext>
            </a:extLst>
          </p:cNvPr>
          <p:cNvSpPr/>
          <p:nvPr/>
        </p:nvSpPr>
        <p:spPr>
          <a:xfrm>
            <a:off x="7942918" y="4218392"/>
            <a:ext cx="228600" cy="2286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lide Number Placeholder 10">
            <a:extLst>
              <a:ext uri="{FF2B5EF4-FFF2-40B4-BE49-F238E27FC236}">
                <a16:creationId xmlns:a16="http://schemas.microsoft.com/office/drawing/2014/main" id="{09982640-6CAD-472F-7157-3E8484B84A6B}"/>
              </a:ext>
            </a:extLst>
          </p:cNvPr>
          <p:cNvSpPr>
            <a:spLocks noGrp="1"/>
          </p:cNvSpPr>
          <p:nvPr>
            <p:ph type="sldNum" sz="quarter" idx="12"/>
          </p:nvPr>
        </p:nvSpPr>
        <p:spPr>
          <a:xfrm>
            <a:off x="11238411" y="6511513"/>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47" name="Action Button: Go Home 46">
            <a:hlinkClick r:id="rId6" action="ppaction://hlinksldjump" highlightClick="1"/>
            <a:extLst>
              <a:ext uri="{FF2B5EF4-FFF2-40B4-BE49-F238E27FC236}">
                <a16:creationId xmlns:a16="http://schemas.microsoft.com/office/drawing/2014/main" id="{F94E1B95-5E4F-24E5-D72B-BB1B247A5B40}"/>
              </a:ext>
            </a:extLst>
          </p:cNvPr>
          <p:cNvSpPr/>
          <p:nvPr/>
        </p:nvSpPr>
        <p:spPr>
          <a:xfrm>
            <a:off x="11722100" y="6287157"/>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99131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9E067C-3110-6D3E-A710-743E5DD6E05F}"/>
              </a:ext>
            </a:extLst>
          </p:cNvPr>
          <p:cNvPicPr>
            <a:picLocks noChangeAspect="1"/>
          </p:cNvPicPr>
          <p:nvPr/>
        </p:nvPicPr>
        <p:blipFill>
          <a:blip r:embed="rId3"/>
          <a:stretch>
            <a:fillRect/>
          </a:stretch>
        </p:blipFill>
        <p:spPr>
          <a:xfrm>
            <a:off x="7386141" y="561226"/>
            <a:ext cx="3054485" cy="1828800"/>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9" name="Picture 8">
            <a:extLst>
              <a:ext uri="{FF2B5EF4-FFF2-40B4-BE49-F238E27FC236}">
                <a16:creationId xmlns:a16="http://schemas.microsoft.com/office/drawing/2014/main" id="{531F16F6-4260-6F59-2277-400152A74332}"/>
              </a:ext>
            </a:extLst>
          </p:cNvPr>
          <p:cNvPicPr>
            <a:picLocks noChangeAspect="1"/>
          </p:cNvPicPr>
          <p:nvPr/>
        </p:nvPicPr>
        <p:blipFill>
          <a:blip r:embed="rId4"/>
          <a:stretch>
            <a:fillRect/>
          </a:stretch>
        </p:blipFill>
        <p:spPr>
          <a:xfrm>
            <a:off x="7106702" y="2309998"/>
            <a:ext cx="3040284" cy="1828800"/>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11" name="Picture 10">
            <a:extLst>
              <a:ext uri="{FF2B5EF4-FFF2-40B4-BE49-F238E27FC236}">
                <a16:creationId xmlns:a16="http://schemas.microsoft.com/office/drawing/2014/main" id="{E50836C1-A4F6-B5FD-6341-25A2006AC420}"/>
              </a:ext>
            </a:extLst>
          </p:cNvPr>
          <p:cNvPicPr>
            <a:picLocks noChangeAspect="1"/>
          </p:cNvPicPr>
          <p:nvPr/>
        </p:nvPicPr>
        <p:blipFill>
          <a:blip r:embed="rId5"/>
          <a:stretch>
            <a:fillRect/>
          </a:stretch>
        </p:blipFill>
        <p:spPr>
          <a:xfrm>
            <a:off x="7003660" y="3978488"/>
            <a:ext cx="4564267" cy="2743200"/>
          </a:xfrm>
          <a:prstGeom prst="roundRect">
            <a:avLst>
              <a:gd name="adj" fmla="val 16667"/>
            </a:avLst>
          </a:prstGeom>
          <a:ln>
            <a:noFill/>
          </a:ln>
          <a:effectLst>
            <a:glow rad="228600">
              <a:schemeClr val="accent1">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sp>
        <p:nvSpPr>
          <p:cNvPr id="58" name="Title 1">
            <a:extLst>
              <a:ext uri="{FF2B5EF4-FFF2-40B4-BE49-F238E27FC236}">
                <a16:creationId xmlns:a16="http://schemas.microsoft.com/office/drawing/2014/main" id="{CF6DC4FE-9F36-86EA-4746-CE925E61C6CD}"/>
              </a:ext>
            </a:extLst>
          </p:cNvPr>
          <p:cNvSpPr txBox="1">
            <a:spLocks/>
          </p:cNvSpPr>
          <p:nvPr/>
        </p:nvSpPr>
        <p:spPr>
          <a:xfrm>
            <a:off x="69143" y="467225"/>
            <a:ext cx="6259086" cy="729695"/>
          </a:xfrm>
          <a:prstGeom prst="rect">
            <a:avLst/>
          </a:prstGeom>
          <a:effectLst/>
        </p:spPr>
        <p:txBody>
          <a:bodyPr vert="horz" lIns="91440" tIns="45720" rIns="91440" bIns="45720" rtlCol="0" anchor="ctr">
            <a:normAutofit fontScale="90000"/>
          </a:bodyPr>
          <a:lstStyle>
            <a:defPPr>
              <a:defRPr lang="en-US"/>
            </a:defPPr>
            <a:lvl1pPr marR="0" lvl="0" indent="0" fontAlgn="auto">
              <a:lnSpc>
                <a:spcPct val="100000"/>
              </a:lnSpc>
              <a:spcBef>
                <a:spcPct val="0"/>
              </a:spcBef>
              <a:spcAft>
                <a:spcPts val="0"/>
              </a:spcAft>
              <a:buClrTx/>
              <a:buSzTx/>
              <a:buFontTx/>
              <a:buNone/>
              <a:tabLst/>
              <a:defRPr kumimoji="0" sz="4000" b="1" i="0" u="none" strike="noStrike" cap="none" spc="0" normalizeH="0" baseline="0">
                <a:ln w="3175" cmpd="sng">
                  <a:noFill/>
                </a:ln>
                <a:solidFill>
                  <a:srgbClr val="003399"/>
                </a:solidFill>
                <a:effectLst/>
                <a:uLnTx/>
                <a:uFillTx/>
                <a:latin typeface="Corbel" panose="020B0503020204020204"/>
                <a:ea typeface="新細明體" panose="02020500000000000000" pitchFamily="18" charset="-12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Chapter5: benefit to DPP (</a:t>
            </a:r>
            <a:r>
              <a:rPr kumimoji="0" lang="en-US" altLang="zh-TW" sz="3000" b="1" i="0" u="none" strike="noStrike" kern="1200" cap="none" spc="0" normalizeH="0" baseline="0" noProof="0" dirty="0" err="1">
                <a:ln w="3175" cmpd="sng">
                  <a:noFill/>
                </a:ln>
                <a:solidFill>
                  <a:srgbClr val="003399"/>
                </a:solidFill>
                <a:effectLst/>
                <a:uLnTx/>
                <a:uFillTx/>
                <a:latin typeface="Corbel" panose="020B0503020204020204"/>
                <a:ea typeface="新細明體" panose="02020500000000000000" pitchFamily="18" charset="-120"/>
                <a:cs typeface="+mj-cs"/>
              </a:rPr>
              <a:t>k_district</a:t>
            </a: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 = 7)</a:t>
            </a:r>
            <a:endParaRPr kumimoji="0" lang="en-US"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endParaRPr>
          </a:p>
        </p:txBody>
      </p:sp>
      <p:cxnSp>
        <p:nvCxnSpPr>
          <p:cNvPr id="19" name="Straight Arrow Connector 18">
            <a:extLst>
              <a:ext uri="{FF2B5EF4-FFF2-40B4-BE49-F238E27FC236}">
                <a16:creationId xmlns:a16="http://schemas.microsoft.com/office/drawing/2014/main" id="{F1AB6CC5-71E6-0589-B1C1-9B9C96A8570D}"/>
              </a:ext>
            </a:extLst>
          </p:cNvPr>
          <p:cNvCxnSpPr>
            <a:cxnSpLocks/>
          </p:cNvCxnSpPr>
          <p:nvPr/>
        </p:nvCxnSpPr>
        <p:spPr>
          <a:xfrm flipH="1" flipV="1">
            <a:off x="6034520" y="4831773"/>
            <a:ext cx="1877580" cy="134393"/>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4AD787-4C16-41C8-F0C5-3B1ACD215FA7}"/>
              </a:ext>
            </a:extLst>
          </p:cNvPr>
          <p:cNvCxnSpPr>
            <a:cxnSpLocks/>
          </p:cNvCxnSpPr>
          <p:nvPr/>
        </p:nvCxnSpPr>
        <p:spPr>
          <a:xfrm flipH="1">
            <a:off x="6019875" y="1161559"/>
            <a:ext cx="1742134" cy="1139272"/>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8F67EC-D668-5792-D83D-FD5046E44818}"/>
              </a:ext>
            </a:extLst>
          </p:cNvPr>
          <p:cNvCxnSpPr>
            <a:cxnSpLocks/>
          </p:cNvCxnSpPr>
          <p:nvPr/>
        </p:nvCxnSpPr>
        <p:spPr>
          <a:xfrm flipH="1" flipV="1">
            <a:off x="6048790" y="2597934"/>
            <a:ext cx="1225203" cy="30455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8933AAA-E0F5-030B-FCDF-149DCB5C2A5B}"/>
              </a:ext>
            </a:extLst>
          </p:cNvPr>
          <p:cNvGrpSpPr/>
          <p:nvPr/>
        </p:nvGrpSpPr>
        <p:grpSpPr>
          <a:xfrm rot="2700000">
            <a:off x="7370987" y="2474266"/>
            <a:ext cx="228600" cy="228600"/>
            <a:chOff x="8747760" y="2724150"/>
            <a:chExt cx="205740" cy="205740"/>
          </a:xfrm>
        </p:grpSpPr>
        <p:cxnSp>
          <p:nvCxnSpPr>
            <p:cNvPr id="34" name="Straight Connector 33">
              <a:extLst>
                <a:ext uri="{FF2B5EF4-FFF2-40B4-BE49-F238E27FC236}">
                  <a16:creationId xmlns:a16="http://schemas.microsoft.com/office/drawing/2014/main" id="{D424BECA-2393-ACEB-EED6-C6A8A9773E3B}"/>
                </a:ext>
              </a:extLst>
            </p:cNvPr>
            <p:cNvCxnSpPr/>
            <p:nvPr/>
          </p:nvCxnSpPr>
          <p:spPr>
            <a:xfrm>
              <a:off x="8747760"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489443-2842-7913-ADA8-8BB380C383FC}"/>
                </a:ext>
              </a:extLst>
            </p:cNvPr>
            <p:cNvCxnSpPr>
              <a:cxnSpLocks/>
            </p:cNvCxnSpPr>
            <p:nvPr/>
          </p:nvCxnSpPr>
          <p:spPr>
            <a:xfrm rot="16200000">
              <a:off x="8752999"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Isosceles Triangle 39">
            <a:extLst>
              <a:ext uri="{FF2B5EF4-FFF2-40B4-BE49-F238E27FC236}">
                <a16:creationId xmlns:a16="http://schemas.microsoft.com/office/drawing/2014/main" id="{A66CD6E8-3A27-2BA6-E33F-9700C9BFB4C6}"/>
              </a:ext>
            </a:extLst>
          </p:cNvPr>
          <p:cNvSpPr/>
          <p:nvPr/>
        </p:nvSpPr>
        <p:spPr>
          <a:xfrm>
            <a:off x="7647709" y="706272"/>
            <a:ext cx="228600" cy="228600"/>
          </a:xfrm>
          <a:prstGeom prst="triangl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2" name="Oval 41">
            <a:extLst>
              <a:ext uri="{FF2B5EF4-FFF2-40B4-BE49-F238E27FC236}">
                <a16:creationId xmlns:a16="http://schemas.microsoft.com/office/drawing/2014/main" id="{1E48F02B-56E8-E8E1-0A0C-04D41B9EB1BC}"/>
              </a:ext>
            </a:extLst>
          </p:cNvPr>
          <p:cNvSpPr/>
          <p:nvPr/>
        </p:nvSpPr>
        <p:spPr>
          <a:xfrm>
            <a:off x="7942918" y="4218392"/>
            <a:ext cx="228600" cy="2286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aphicFrame>
        <p:nvGraphicFramePr>
          <p:cNvPr id="2" name="Table 1">
            <a:extLst>
              <a:ext uri="{FF2B5EF4-FFF2-40B4-BE49-F238E27FC236}">
                <a16:creationId xmlns:a16="http://schemas.microsoft.com/office/drawing/2014/main" id="{8E782176-B483-FB85-9EF8-8F652D2DD63F}"/>
              </a:ext>
            </a:extLst>
          </p:cNvPr>
          <p:cNvGraphicFramePr>
            <a:graphicFrameLocks noGrp="1"/>
          </p:cNvGraphicFramePr>
          <p:nvPr>
            <p:extLst>
              <p:ext uri="{D42A27DB-BD31-4B8C-83A1-F6EECF244321}">
                <p14:modId xmlns:p14="http://schemas.microsoft.com/office/powerpoint/2010/main" val="2510010408"/>
              </p:ext>
            </p:extLst>
          </p:nvPr>
        </p:nvGraphicFramePr>
        <p:xfrm>
          <a:off x="1291702" y="1196920"/>
          <a:ext cx="4757088" cy="5274360"/>
        </p:xfrm>
        <a:graphic>
          <a:graphicData uri="http://schemas.openxmlformats.org/drawingml/2006/table">
            <a:tbl>
              <a:tblPr/>
              <a:tblGrid>
                <a:gridCol w="1014325">
                  <a:extLst>
                    <a:ext uri="{9D8B030D-6E8A-4147-A177-3AD203B41FA5}">
                      <a16:colId xmlns:a16="http://schemas.microsoft.com/office/drawing/2014/main" val="3206006203"/>
                    </a:ext>
                  </a:extLst>
                </a:gridCol>
                <a:gridCol w="997528">
                  <a:extLst>
                    <a:ext uri="{9D8B030D-6E8A-4147-A177-3AD203B41FA5}">
                      <a16:colId xmlns:a16="http://schemas.microsoft.com/office/drawing/2014/main" val="4094075053"/>
                    </a:ext>
                  </a:extLst>
                </a:gridCol>
                <a:gridCol w="1061908">
                  <a:extLst>
                    <a:ext uri="{9D8B030D-6E8A-4147-A177-3AD203B41FA5}">
                      <a16:colId xmlns:a16="http://schemas.microsoft.com/office/drawing/2014/main" val="4216809436"/>
                    </a:ext>
                  </a:extLst>
                </a:gridCol>
                <a:gridCol w="394854">
                  <a:extLst>
                    <a:ext uri="{9D8B030D-6E8A-4147-A177-3AD203B41FA5}">
                      <a16:colId xmlns:a16="http://schemas.microsoft.com/office/drawing/2014/main" val="3070766446"/>
                    </a:ext>
                  </a:extLst>
                </a:gridCol>
                <a:gridCol w="1288473">
                  <a:extLst>
                    <a:ext uri="{9D8B030D-6E8A-4147-A177-3AD203B41FA5}">
                      <a16:colId xmlns:a16="http://schemas.microsoft.com/office/drawing/2014/main" val="214986918"/>
                    </a:ext>
                  </a:extLst>
                </a:gridCol>
              </a:tblGrid>
              <a:tr h="161406">
                <a:tc>
                  <a:txBody>
                    <a:bodyPr/>
                    <a:lstStyle/>
                    <a:p>
                      <a:pPr algn="ctr" fontAlgn="ctr"/>
                      <a:r>
                        <a:rPr lang="en-US" sz="1600" b="1" i="0" u="none" strike="noStrike" dirty="0" err="1">
                          <a:solidFill>
                            <a:srgbClr val="000000"/>
                          </a:solidFill>
                          <a:effectLst/>
                          <a:latin typeface="Trebuchet MS (Body)"/>
                        </a:rPr>
                        <a:t>k_district</a:t>
                      </a:r>
                      <a:endParaRPr lang="en-US" sz="1600" b="1" i="0" u="none" strike="noStrike" dirty="0">
                        <a:solidFill>
                          <a:srgbClr val="000000"/>
                        </a:solidFill>
                        <a:effectLst/>
                        <a:latin typeface="Trebuchet MS (Body)"/>
                      </a:endParaRPr>
                    </a:p>
                  </a:txBody>
                  <a:tcPr marL="7686" marR="7686" marT="7686"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fontAlgn="ctr"/>
                      <a:r>
                        <a:rPr lang="en-US" sz="1600" b="1" i="0" u="none" strike="noStrike" dirty="0">
                          <a:solidFill>
                            <a:srgbClr val="000000"/>
                          </a:solidFill>
                          <a:effectLst/>
                          <a:latin typeface="Trebuchet MS (Body)"/>
                        </a:rPr>
                        <a:t>tolerance</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fontAlgn="ctr"/>
                      <a:r>
                        <a:rPr lang="en-US" sz="1600" b="1" i="0" u="none" strike="noStrike" dirty="0">
                          <a:solidFill>
                            <a:srgbClr val="000000"/>
                          </a:solidFill>
                          <a:effectLst/>
                          <a:latin typeface="Trebuchet MS (Body)"/>
                        </a:rPr>
                        <a:t>legislator number</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fontAlgn="ctr"/>
                      <a:r>
                        <a:rPr lang="en-US" sz="1600" b="1" i="0" u="none" strike="noStrike" dirty="0">
                          <a:solidFill>
                            <a:srgbClr val="000000"/>
                          </a:solidFill>
                          <a:effectLst/>
                          <a:latin typeface="Trebuchet MS (Body)"/>
                        </a:rPr>
                        <a:t>obj</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a:txBody>
                    <a:bodyPr/>
                    <a:lstStyle/>
                    <a:p>
                      <a:pPr algn="ctr" fontAlgn="ctr"/>
                      <a:r>
                        <a:rPr lang="en-US" sz="1600" b="1" i="0" u="none" strike="noStrike" dirty="0">
                          <a:solidFill>
                            <a:srgbClr val="000000"/>
                          </a:solidFill>
                          <a:effectLst/>
                          <a:latin typeface="Trebuchet MS (Body)"/>
                        </a:rPr>
                        <a:t>graph</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968919328"/>
                  </a:ext>
                </a:extLst>
              </a:tr>
              <a:tr h="161406">
                <a:tc rowSpan="19">
                  <a:txBody>
                    <a:bodyPr/>
                    <a:lstStyle/>
                    <a:p>
                      <a:pPr algn="ctr" fontAlgn="ctr"/>
                      <a:r>
                        <a:rPr lang="en-US" sz="1600" b="0" i="0" u="none" strike="noStrike" dirty="0">
                          <a:solidFill>
                            <a:srgbClr val="000000"/>
                          </a:solidFill>
                          <a:effectLst/>
                          <a:latin typeface="Trebuchet MS (Body)"/>
                        </a:rPr>
                        <a:t>7</a:t>
                      </a:r>
                    </a:p>
                  </a:txBody>
                  <a:tcPr marL="7686" marR="7686" marT="7686" marB="0" anchor="ctr">
                    <a:lnL w="28575"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rowSpan="4">
                  <a:txBody>
                    <a:bodyPr/>
                    <a:lstStyle/>
                    <a:p>
                      <a:pPr algn="ctr" fontAlgn="ctr"/>
                      <a:r>
                        <a:rPr lang="en-US" sz="1600" b="0" i="0" u="none" strike="noStrike" dirty="0">
                          <a:solidFill>
                            <a:srgbClr val="000000"/>
                          </a:solidFill>
                          <a:effectLst/>
                          <a:latin typeface="Trebuchet MS (Body)"/>
                        </a:rPr>
                        <a:t>0.1</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0088756"/>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5771918"/>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5</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9157853"/>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 </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09056"/>
                  </a:ext>
                </a:extLst>
              </a:tr>
              <a:tr h="161406">
                <a:tc vMerge="1">
                  <a:txBody>
                    <a:bodyPr/>
                    <a:lstStyle/>
                    <a:p>
                      <a:endParaRPr lang="en-US"/>
                    </a:p>
                  </a:txBody>
                  <a:tcPr/>
                </a:tc>
                <a:tc rowSpan="5">
                  <a:txBody>
                    <a:bodyPr/>
                    <a:lstStyle/>
                    <a:p>
                      <a:pPr algn="ctr" fontAlgn="ctr"/>
                      <a:r>
                        <a:rPr lang="en-US" sz="1600" b="0" i="0" u="none" strike="noStrike">
                          <a:solidFill>
                            <a:srgbClr val="000000"/>
                          </a:solidFill>
                          <a:effectLst/>
                          <a:latin typeface="Trebuchet MS (Body)"/>
                        </a:rPr>
                        <a:t>0.2</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3180408"/>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8667909"/>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6</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7845865"/>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2597297"/>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24</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871096"/>
                  </a:ext>
                </a:extLst>
              </a:tr>
              <a:tr h="161406">
                <a:tc vMerge="1">
                  <a:txBody>
                    <a:bodyPr/>
                    <a:lstStyle/>
                    <a:p>
                      <a:endParaRPr lang="en-US"/>
                    </a:p>
                  </a:txBody>
                  <a:tcPr/>
                </a:tc>
                <a:tc rowSpan="5">
                  <a:txBody>
                    <a:bodyPr/>
                    <a:lstStyle/>
                    <a:p>
                      <a:pPr algn="ctr" fontAlgn="ctr"/>
                      <a:r>
                        <a:rPr lang="en-US" sz="1600" b="0" i="0" u="none" strike="noStrike" dirty="0">
                          <a:solidFill>
                            <a:srgbClr val="000000"/>
                          </a:solidFill>
                          <a:effectLst/>
                          <a:latin typeface="Trebuchet MS (Body)"/>
                        </a:rPr>
                        <a:t>0.3</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454764"/>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21</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382353"/>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6</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7899335"/>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a:solidFill>
                            <a:srgbClr val="000000"/>
                          </a:solidFill>
                          <a:effectLst/>
                          <a:latin typeface="Trebuchet MS (Body)"/>
                        </a:rPr>
                        <a:t>23</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810606900"/>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24</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511178"/>
                  </a:ext>
                </a:extLst>
              </a:tr>
              <a:tr h="161406">
                <a:tc vMerge="1">
                  <a:txBody>
                    <a:bodyPr/>
                    <a:lstStyle/>
                    <a:p>
                      <a:endParaRPr lang="en-US"/>
                    </a:p>
                  </a:txBody>
                  <a:tcPr/>
                </a:tc>
                <a:tc rowSpan="5">
                  <a:txBody>
                    <a:bodyPr/>
                    <a:lstStyle/>
                    <a:p>
                      <a:pPr algn="ctr" fontAlgn="ctr"/>
                      <a:r>
                        <a:rPr lang="en-US" sz="1600" b="0" i="0" u="none" strike="noStrike">
                          <a:solidFill>
                            <a:srgbClr val="000000"/>
                          </a:solidFill>
                          <a:effectLst/>
                          <a:latin typeface="Trebuchet MS (Body)"/>
                        </a:rPr>
                        <a:t>0.4</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753930"/>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8156865"/>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6</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4843733"/>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315799"/>
                  </a:ext>
                </a:extLst>
              </a:tr>
              <a:tr h="16140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7</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24</a:t>
                      </a:r>
                    </a:p>
                  </a:txBody>
                  <a:tcPr marL="7686" marR="7686" marT="76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686" marR="7686" marT="7686" marB="0" anchor="ctr">
                    <a:lnL w="635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219836"/>
                  </a:ext>
                </a:extLst>
              </a:tr>
            </a:tbl>
          </a:graphicData>
        </a:graphic>
      </p:graphicFrame>
      <p:sp>
        <p:nvSpPr>
          <p:cNvPr id="15" name="Slide Number Placeholder 10">
            <a:extLst>
              <a:ext uri="{FF2B5EF4-FFF2-40B4-BE49-F238E27FC236}">
                <a16:creationId xmlns:a16="http://schemas.microsoft.com/office/drawing/2014/main" id="{1773F727-C23A-DCEB-51A4-39E8FD879D8C}"/>
              </a:ext>
            </a:extLst>
          </p:cNvPr>
          <p:cNvSpPr>
            <a:spLocks noGrp="1"/>
          </p:cNvSpPr>
          <p:nvPr>
            <p:ph type="sldNum" sz="quarter" idx="12"/>
          </p:nvPr>
        </p:nvSpPr>
        <p:spPr>
          <a:xfrm>
            <a:off x="11238411" y="6511513"/>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17" name="Action Button: Go Home 16">
            <a:hlinkClick r:id="rId6" action="ppaction://hlinksldjump" highlightClick="1"/>
            <a:extLst>
              <a:ext uri="{FF2B5EF4-FFF2-40B4-BE49-F238E27FC236}">
                <a16:creationId xmlns:a16="http://schemas.microsoft.com/office/drawing/2014/main" id="{26995DD3-14F3-BBA5-6D2A-CEB957F6A96B}"/>
              </a:ext>
            </a:extLst>
          </p:cNvPr>
          <p:cNvSpPr/>
          <p:nvPr/>
        </p:nvSpPr>
        <p:spPr>
          <a:xfrm>
            <a:off x="11722100" y="6287157"/>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022971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E02EC46-1704-6672-B90E-6E96A5C70848}"/>
              </a:ext>
            </a:extLst>
          </p:cNvPr>
          <p:cNvPicPr>
            <a:picLocks noChangeAspect="1"/>
          </p:cNvPicPr>
          <p:nvPr/>
        </p:nvPicPr>
        <p:blipFill>
          <a:blip r:embed="rId3"/>
          <a:stretch>
            <a:fillRect/>
          </a:stretch>
        </p:blipFill>
        <p:spPr>
          <a:xfrm>
            <a:off x="7298889" y="3994232"/>
            <a:ext cx="4601121" cy="2743200"/>
          </a:xfrm>
          <a:prstGeom prst="roundRect">
            <a:avLst>
              <a:gd name="adj" fmla="val 16667"/>
            </a:avLst>
          </a:prstGeom>
          <a:ln>
            <a:noFill/>
          </a:ln>
          <a:effectLst>
            <a:glow rad="228600">
              <a:schemeClr val="accent1">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9" name="Picture 8">
            <a:extLst>
              <a:ext uri="{FF2B5EF4-FFF2-40B4-BE49-F238E27FC236}">
                <a16:creationId xmlns:a16="http://schemas.microsoft.com/office/drawing/2014/main" id="{3F58E999-4EE5-DA0C-9F50-738131331E7F}"/>
              </a:ext>
            </a:extLst>
          </p:cNvPr>
          <p:cNvPicPr>
            <a:picLocks noChangeAspect="1"/>
          </p:cNvPicPr>
          <p:nvPr/>
        </p:nvPicPr>
        <p:blipFill>
          <a:blip r:embed="rId4"/>
          <a:stretch>
            <a:fillRect/>
          </a:stretch>
        </p:blipFill>
        <p:spPr>
          <a:xfrm>
            <a:off x="7728349" y="457098"/>
            <a:ext cx="3063531" cy="1828800"/>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sp>
        <p:nvSpPr>
          <p:cNvPr id="58" name="Title 1">
            <a:extLst>
              <a:ext uri="{FF2B5EF4-FFF2-40B4-BE49-F238E27FC236}">
                <a16:creationId xmlns:a16="http://schemas.microsoft.com/office/drawing/2014/main" id="{CF6DC4FE-9F36-86EA-4746-CE925E61C6CD}"/>
              </a:ext>
            </a:extLst>
          </p:cNvPr>
          <p:cNvSpPr txBox="1">
            <a:spLocks/>
          </p:cNvSpPr>
          <p:nvPr/>
        </p:nvSpPr>
        <p:spPr>
          <a:xfrm>
            <a:off x="69142" y="306696"/>
            <a:ext cx="6259086" cy="729695"/>
          </a:xfrm>
          <a:prstGeom prst="rect">
            <a:avLst/>
          </a:prstGeom>
          <a:effectLst/>
        </p:spPr>
        <p:txBody>
          <a:bodyPr vert="horz" lIns="91440" tIns="45720" rIns="91440" bIns="45720" rtlCol="0" anchor="ctr">
            <a:normAutofit fontScale="90000"/>
          </a:bodyPr>
          <a:lstStyle>
            <a:defPPr>
              <a:defRPr lang="en-US"/>
            </a:defPPr>
            <a:lvl1pPr marR="0" lvl="0" indent="0" fontAlgn="auto">
              <a:lnSpc>
                <a:spcPct val="100000"/>
              </a:lnSpc>
              <a:spcBef>
                <a:spcPct val="0"/>
              </a:spcBef>
              <a:spcAft>
                <a:spcPts val="0"/>
              </a:spcAft>
              <a:buClrTx/>
              <a:buSzTx/>
              <a:buFontTx/>
              <a:buNone/>
              <a:tabLst/>
              <a:defRPr kumimoji="0" sz="4000" b="1" i="0" u="none" strike="noStrike" cap="none" spc="0" normalizeH="0" baseline="0">
                <a:ln w="3175" cmpd="sng">
                  <a:noFill/>
                </a:ln>
                <a:solidFill>
                  <a:srgbClr val="003399"/>
                </a:solidFill>
                <a:effectLst/>
                <a:uLnTx/>
                <a:uFillTx/>
                <a:latin typeface="Corbel" panose="020B0503020204020204"/>
                <a:ea typeface="新細明體" panose="02020500000000000000" pitchFamily="18" charset="-12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Chapter6: benefit to KMT (</a:t>
            </a:r>
            <a:r>
              <a:rPr kumimoji="0" lang="en-US" altLang="zh-TW" sz="3000" b="1" i="0" u="none" strike="noStrike" kern="1200" cap="none" spc="0" normalizeH="0" baseline="0" noProof="0" dirty="0" err="1">
                <a:ln w="3175" cmpd="sng">
                  <a:noFill/>
                </a:ln>
                <a:solidFill>
                  <a:srgbClr val="003399"/>
                </a:solidFill>
                <a:effectLst/>
                <a:uLnTx/>
                <a:uFillTx/>
                <a:latin typeface="Corbel" panose="020B0503020204020204"/>
                <a:ea typeface="新細明體" panose="02020500000000000000" pitchFamily="18" charset="-120"/>
                <a:cs typeface="+mj-cs"/>
              </a:rPr>
              <a:t>k_district</a:t>
            </a:r>
            <a:r>
              <a:rPr kumimoji="0" lang="en-US" altLang="zh-TW"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 = 8)</a:t>
            </a:r>
            <a:endParaRPr kumimoji="0" lang="en-US" sz="3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endParaRPr>
          </a:p>
        </p:txBody>
      </p:sp>
      <p:pic>
        <p:nvPicPr>
          <p:cNvPr id="16" name="Picture 15">
            <a:extLst>
              <a:ext uri="{FF2B5EF4-FFF2-40B4-BE49-F238E27FC236}">
                <a16:creationId xmlns:a16="http://schemas.microsoft.com/office/drawing/2014/main" id="{C718CA0D-0DFD-E6A1-9926-E0AE594035E1}"/>
              </a:ext>
            </a:extLst>
          </p:cNvPr>
          <p:cNvPicPr>
            <a:picLocks noChangeAspect="1"/>
          </p:cNvPicPr>
          <p:nvPr/>
        </p:nvPicPr>
        <p:blipFill>
          <a:blip r:embed="rId5"/>
          <a:stretch>
            <a:fillRect/>
          </a:stretch>
        </p:blipFill>
        <p:spPr>
          <a:xfrm>
            <a:off x="7450698" y="2285075"/>
            <a:ext cx="3064791" cy="1828800"/>
          </a:xfrm>
          <a:prstGeom prst="roundRect">
            <a:avLst>
              <a:gd name="adj" fmla="val 16667"/>
            </a:avLst>
          </a:prstGeom>
          <a:ln>
            <a:noFill/>
          </a:ln>
          <a:effectLst>
            <a:glow rad="228600">
              <a:schemeClr val="accent5">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cxnSp>
        <p:nvCxnSpPr>
          <p:cNvPr id="19" name="Straight Arrow Connector 18">
            <a:extLst>
              <a:ext uri="{FF2B5EF4-FFF2-40B4-BE49-F238E27FC236}">
                <a16:creationId xmlns:a16="http://schemas.microsoft.com/office/drawing/2014/main" id="{F1AB6CC5-71E6-0589-B1C1-9B9C96A8570D}"/>
              </a:ext>
            </a:extLst>
          </p:cNvPr>
          <p:cNvCxnSpPr>
            <a:cxnSpLocks/>
          </p:cNvCxnSpPr>
          <p:nvPr/>
        </p:nvCxnSpPr>
        <p:spPr>
          <a:xfrm flipH="1">
            <a:off x="6971050" y="4966166"/>
            <a:ext cx="941050" cy="229289"/>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4AD787-4C16-41C8-F0C5-3B1ACD215FA7}"/>
              </a:ext>
            </a:extLst>
          </p:cNvPr>
          <p:cNvCxnSpPr>
            <a:cxnSpLocks/>
          </p:cNvCxnSpPr>
          <p:nvPr/>
        </p:nvCxnSpPr>
        <p:spPr>
          <a:xfrm flipH="1">
            <a:off x="6941392" y="1537953"/>
            <a:ext cx="970708" cy="414795"/>
          </a:xfrm>
          <a:prstGeom prst="straightConnector1">
            <a:avLst/>
          </a:prstGeom>
          <a:ln w="5715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A8F67EC-D668-5792-D83D-FD5046E44818}"/>
              </a:ext>
            </a:extLst>
          </p:cNvPr>
          <p:cNvCxnSpPr>
            <a:cxnSpLocks/>
          </p:cNvCxnSpPr>
          <p:nvPr/>
        </p:nvCxnSpPr>
        <p:spPr>
          <a:xfrm flipH="1" flipV="1">
            <a:off x="6971050" y="2217837"/>
            <a:ext cx="1311983" cy="535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68933AAA-E0F5-030B-FCDF-149DCB5C2A5B}"/>
              </a:ext>
            </a:extLst>
          </p:cNvPr>
          <p:cNvGrpSpPr/>
          <p:nvPr/>
        </p:nvGrpSpPr>
        <p:grpSpPr>
          <a:xfrm rot="2700000">
            <a:off x="8395915" y="2420852"/>
            <a:ext cx="228600" cy="228600"/>
            <a:chOff x="8747760" y="2724150"/>
            <a:chExt cx="205740" cy="205740"/>
          </a:xfrm>
        </p:grpSpPr>
        <p:cxnSp>
          <p:nvCxnSpPr>
            <p:cNvPr id="34" name="Straight Connector 33">
              <a:extLst>
                <a:ext uri="{FF2B5EF4-FFF2-40B4-BE49-F238E27FC236}">
                  <a16:creationId xmlns:a16="http://schemas.microsoft.com/office/drawing/2014/main" id="{D424BECA-2393-ACEB-EED6-C6A8A9773E3B}"/>
                </a:ext>
              </a:extLst>
            </p:cNvPr>
            <p:cNvCxnSpPr/>
            <p:nvPr/>
          </p:nvCxnSpPr>
          <p:spPr>
            <a:xfrm>
              <a:off x="8747760"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489443-2842-7913-ADA8-8BB380C383FC}"/>
                </a:ext>
              </a:extLst>
            </p:cNvPr>
            <p:cNvCxnSpPr>
              <a:cxnSpLocks/>
            </p:cNvCxnSpPr>
            <p:nvPr/>
          </p:nvCxnSpPr>
          <p:spPr>
            <a:xfrm rot="16200000">
              <a:off x="8752999" y="2827020"/>
              <a:ext cx="2057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0" name="Isosceles Triangle 39">
            <a:extLst>
              <a:ext uri="{FF2B5EF4-FFF2-40B4-BE49-F238E27FC236}">
                <a16:creationId xmlns:a16="http://schemas.microsoft.com/office/drawing/2014/main" id="{A66CD6E8-3A27-2BA6-E33F-9700C9BFB4C6}"/>
              </a:ext>
            </a:extLst>
          </p:cNvPr>
          <p:cNvSpPr/>
          <p:nvPr/>
        </p:nvSpPr>
        <p:spPr>
          <a:xfrm>
            <a:off x="8014671" y="717773"/>
            <a:ext cx="228600" cy="228600"/>
          </a:xfrm>
          <a:prstGeom prst="triangl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2" name="Oval 41">
            <a:extLst>
              <a:ext uri="{FF2B5EF4-FFF2-40B4-BE49-F238E27FC236}">
                <a16:creationId xmlns:a16="http://schemas.microsoft.com/office/drawing/2014/main" id="{1E48F02B-56E8-E8E1-0A0C-04D41B9EB1BC}"/>
              </a:ext>
            </a:extLst>
          </p:cNvPr>
          <p:cNvSpPr/>
          <p:nvPr/>
        </p:nvSpPr>
        <p:spPr>
          <a:xfrm>
            <a:off x="7942918" y="4218392"/>
            <a:ext cx="228600" cy="228600"/>
          </a:xfrm>
          <a:prstGeom prst="ellipse">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aphicFrame>
        <p:nvGraphicFramePr>
          <p:cNvPr id="2" name="Table 1">
            <a:extLst>
              <a:ext uri="{FF2B5EF4-FFF2-40B4-BE49-F238E27FC236}">
                <a16:creationId xmlns:a16="http://schemas.microsoft.com/office/drawing/2014/main" id="{873E6EE7-8E31-B30D-176F-EE0ADAE0900F}"/>
              </a:ext>
            </a:extLst>
          </p:cNvPr>
          <p:cNvGraphicFramePr>
            <a:graphicFrameLocks noGrp="1"/>
          </p:cNvGraphicFramePr>
          <p:nvPr>
            <p:extLst>
              <p:ext uri="{D42A27DB-BD31-4B8C-83A1-F6EECF244321}">
                <p14:modId xmlns:p14="http://schemas.microsoft.com/office/powerpoint/2010/main" val="2366576241"/>
              </p:ext>
            </p:extLst>
          </p:nvPr>
        </p:nvGraphicFramePr>
        <p:xfrm>
          <a:off x="2185965" y="809882"/>
          <a:ext cx="4876910" cy="6017783"/>
        </p:xfrm>
        <a:graphic>
          <a:graphicData uri="http://schemas.openxmlformats.org/drawingml/2006/table">
            <a:tbl>
              <a:tblPr/>
              <a:tblGrid>
                <a:gridCol w="995192">
                  <a:extLst>
                    <a:ext uri="{9D8B030D-6E8A-4147-A177-3AD203B41FA5}">
                      <a16:colId xmlns:a16="http://schemas.microsoft.com/office/drawing/2014/main" val="1653354486"/>
                    </a:ext>
                  </a:extLst>
                </a:gridCol>
                <a:gridCol w="1052709">
                  <a:extLst>
                    <a:ext uri="{9D8B030D-6E8A-4147-A177-3AD203B41FA5}">
                      <a16:colId xmlns:a16="http://schemas.microsoft.com/office/drawing/2014/main" val="900780204"/>
                    </a:ext>
                  </a:extLst>
                </a:gridCol>
                <a:gridCol w="901657">
                  <a:extLst>
                    <a:ext uri="{9D8B030D-6E8A-4147-A177-3AD203B41FA5}">
                      <a16:colId xmlns:a16="http://schemas.microsoft.com/office/drawing/2014/main" val="1066657452"/>
                    </a:ext>
                  </a:extLst>
                </a:gridCol>
                <a:gridCol w="459932">
                  <a:extLst>
                    <a:ext uri="{9D8B030D-6E8A-4147-A177-3AD203B41FA5}">
                      <a16:colId xmlns:a16="http://schemas.microsoft.com/office/drawing/2014/main" val="1866202537"/>
                    </a:ext>
                  </a:extLst>
                </a:gridCol>
                <a:gridCol w="1467420">
                  <a:extLst>
                    <a:ext uri="{9D8B030D-6E8A-4147-A177-3AD203B41FA5}">
                      <a16:colId xmlns:a16="http://schemas.microsoft.com/office/drawing/2014/main" val="1000606042"/>
                    </a:ext>
                  </a:extLst>
                </a:gridCol>
              </a:tblGrid>
              <a:tr h="431004">
                <a:tc>
                  <a:txBody>
                    <a:bodyPr/>
                    <a:lstStyle/>
                    <a:p>
                      <a:pPr algn="ctr" rtl="0" fontAlgn="ctr"/>
                      <a:r>
                        <a:rPr lang="en-US" sz="1600" b="1" i="0" u="none" strike="noStrike" dirty="0" err="1">
                          <a:solidFill>
                            <a:srgbClr val="000000"/>
                          </a:solidFill>
                          <a:effectLst/>
                          <a:latin typeface="Trebuchet MS (Body)"/>
                        </a:rPr>
                        <a:t>k_district</a:t>
                      </a:r>
                      <a:endParaRPr lang="en-US" sz="1600" b="1" i="0" u="none" strike="noStrike" dirty="0">
                        <a:solidFill>
                          <a:srgbClr val="000000"/>
                        </a:solidFill>
                        <a:effectLst/>
                        <a:latin typeface="Trebuchet MS (Body)"/>
                      </a:endParaRPr>
                    </a:p>
                  </a:txBody>
                  <a:tcPr marL="7201" marR="7201" marT="7201"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US" sz="1600" b="1" i="0" u="none" strike="noStrike" dirty="0">
                          <a:solidFill>
                            <a:srgbClr val="000000"/>
                          </a:solidFill>
                          <a:effectLst/>
                          <a:latin typeface="Trebuchet MS (Body)"/>
                        </a:rPr>
                        <a:t>tolerance</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US" sz="1600" b="1" i="0" u="none" strike="noStrike" dirty="0">
                          <a:solidFill>
                            <a:srgbClr val="000000"/>
                          </a:solidFill>
                          <a:effectLst/>
                          <a:latin typeface="Trebuchet MS (Body)"/>
                        </a:rPr>
                        <a:t>legislator number</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US" sz="1600" b="1" i="0" u="none" strike="noStrike" dirty="0">
                          <a:solidFill>
                            <a:srgbClr val="000000"/>
                          </a:solidFill>
                          <a:effectLst/>
                          <a:latin typeface="Trebuchet MS (Body)"/>
                        </a:rPr>
                        <a:t>obj</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rtl="0" fontAlgn="ctr"/>
                      <a:r>
                        <a:rPr lang="en-US" sz="1600" b="1" i="0" u="none" strike="noStrike" dirty="0">
                          <a:solidFill>
                            <a:srgbClr val="000000"/>
                          </a:solidFill>
                          <a:effectLst/>
                          <a:latin typeface="Trebuchet MS (Body)"/>
                        </a:rPr>
                        <a:t>graph</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876038459"/>
                  </a:ext>
                </a:extLst>
              </a:tr>
              <a:tr h="158426">
                <a:tc rowSpan="22">
                  <a:txBody>
                    <a:bodyPr/>
                    <a:lstStyle/>
                    <a:p>
                      <a:pPr marL="0" algn="ctr" defTabSz="457200" rtl="0" eaLnBrk="1" fontAlgn="ctr" latinLnBrk="0" hangingPunct="1"/>
                      <a:r>
                        <a:rPr lang="en-US" sz="1600" b="0" i="0" u="none" strike="noStrike" kern="1200" dirty="0">
                          <a:solidFill>
                            <a:srgbClr val="000000"/>
                          </a:solidFill>
                          <a:effectLst/>
                          <a:latin typeface="Trebuchet MS (Body)"/>
                          <a:ea typeface="+mn-ea"/>
                          <a:cs typeface="+mn-cs"/>
                        </a:rPr>
                        <a:t>8</a:t>
                      </a:r>
                    </a:p>
                  </a:txBody>
                  <a:tcPr marL="7201" marR="7201" marT="7201"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2">
                        <a:lumMod val="40000"/>
                        <a:lumOff val="60000"/>
                      </a:schemeClr>
                    </a:solidFill>
                  </a:tcPr>
                </a:tc>
                <a:tc rowSpan="4">
                  <a:txBody>
                    <a:bodyPr/>
                    <a:lstStyle/>
                    <a:p>
                      <a:pPr algn="ctr" fontAlgn="ctr"/>
                      <a:r>
                        <a:rPr lang="en-US" sz="1600" b="0" i="0" u="none" strike="noStrike" dirty="0">
                          <a:solidFill>
                            <a:srgbClr val="000000"/>
                          </a:solidFill>
                          <a:effectLst/>
                          <a:latin typeface="Trebuchet MS (Body)"/>
                        </a:rPr>
                        <a:t>0.1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270979"/>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5878898"/>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3883600"/>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 </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25321"/>
                  </a:ext>
                </a:extLst>
              </a:tr>
              <a:tr h="158426">
                <a:tc vMerge="1">
                  <a:txBody>
                    <a:bodyPr/>
                    <a:lstStyle/>
                    <a:p>
                      <a:endParaRPr lang="en-US"/>
                    </a:p>
                  </a:txBody>
                  <a:tcPr/>
                </a:tc>
                <a:tc rowSpan="4">
                  <a:txBody>
                    <a:bodyPr/>
                    <a:lstStyle/>
                    <a:p>
                      <a:pPr algn="ctr" fontAlgn="ctr"/>
                      <a:r>
                        <a:rPr lang="en-US" sz="1600" b="0" i="0" u="none" strike="noStrike" dirty="0">
                          <a:solidFill>
                            <a:srgbClr val="000000"/>
                          </a:solidFill>
                          <a:effectLst/>
                          <a:latin typeface="Trebuchet MS (Body)"/>
                        </a:rPr>
                        <a:t>0.2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272561"/>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58307642"/>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88720"/>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6236797"/>
                  </a:ext>
                </a:extLst>
              </a:tr>
              <a:tr h="158426">
                <a:tc vMerge="1">
                  <a:txBody>
                    <a:bodyPr/>
                    <a:lstStyle/>
                    <a:p>
                      <a:endParaRPr lang="en-US"/>
                    </a:p>
                  </a:txBody>
                  <a:tcPr/>
                </a:tc>
                <a:tc rowSpan="3">
                  <a:txBody>
                    <a:bodyPr/>
                    <a:lstStyle/>
                    <a:p>
                      <a:pPr algn="ctr" fontAlgn="ctr"/>
                      <a:r>
                        <a:rPr lang="en-US" sz="1600" b="0" i="0" u="none" strike="noStrike">
                          <a:solidFill>
                            <a:srgbClr val="000000"/>
                          </a:solidFill>
                          <a:effectLst/>
                          <a:latin typeface="Trebuchet MS (Body)"/>
                        </a:rPr>
                        <a:t>0.3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7489576"/>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0391931"/>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419771"/>
                  </a:ext>
                </a:extLst>
              </a:tr>
              <a:tr h="158426">
                <a:tc vMerge="1">
                  <a:txBody>
                    <a:bodyPr/>
                    <a:lstStyle/>
                    <a:p>
                      <a:endParaRPr lang="en-US"/>
                    </a:p>
                  </a:txBody>
                  <a:tcPr/>
                </a:tc>
                <a:tc rowSpan="3">
                  <a:txBody>
                    <a:bodyPr/>
                    <a:lstStyle/>
                    <a:p>
                      <a:pPr algn="ctr" fontAlgn="ctr"/>
                      <a:r>
                        <a:rPr lang="en-US" sz="1600" b="0" i="0" u="none" strike="noStrike">
                          <a:solidFill>
                            <a:srgbClr val="000000"/>
                          </a:solidFill>
                          <a:effectLst/>
                          <a:latin typeface="Trebuchet MS (Body)"/>
                        </a:rPr>
                        <a:t>0.4</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0184713"/>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5215056"/>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8523"/>
                  </a:ext>
                </a:extLst>
              </a:tr>
              <a:tr h="158426">
                <a:tc vMerge="1">
                  <a:txBody>
                    <a:bodyPr/>
                    <a:lstStyle/>
                    <a:p>
                      <a:endParaRPr lang="en-US"/>
                    </a:p>
                  </a:txBody>
                  <a:tcPr/>
                </a:tc>
                <a:tc rowSpan="4">
                  <a:txBody>
                    <a:bodyPr/>
                    <a:lstStyle/>
                    <a:p>
                      <a:pPr algn="ctr" fontAlgn="ctr"/>
                      <a:r>
                        <a:rPr lang="en-US" sz="1600" b="0" i="0" u="none" strike="noStrike" dirty="0">
                          <a:solidFill>
                            <a:srgbClr val="000000"/>
                          </a:solidFill>
                          <a:effectLst/>
                          <a:latin typeface="Trebuchet MS (Body)"/>
                        </a:rPr>
                        <a:t>0.5</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425024"/>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4</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612553016"/>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4</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605516"/>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23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2938679"/>
                  </a:ext>
                </a:extLst>
              </a:tr>
              <a:tr h="158426">
                <a:tc vMerge="1">
                  <a:txBody>
                    <a:bodyPr/>
                    <a:lstStyle/>
                    <a:p>
                      <a:endParaRPr lang="en-US"/>
                    </a:p>
                  </a:txBody>
                  <a:tcPr/>
                </a:tc>
                <a:tc rowSpan="4">
                  <a:txBody>
                    <a:bodyPr/>
                    <a:lstStyle/>
                    <a:p>
                      <a:pPr algn="ctr" fontAlgn="ctr"/>
                      <a:r>
                        <a:rPr lang="en-US" sz="1600" b="0" i="0" u="none" strike="noStrike">
                          <a:solidFill>
                            <a:srgbClr val="000000"/>
                          </a:solidFill>
                          <a:effectLst/>
                          <a:latin typeface="Trebuchet MS (Body)"/>
                        </a:rPr>
                        <a:t>0.6</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20</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Unavailable </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703442"/>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4</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21</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5960375"/>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a:solidFill>
                            <a:srgbClr val="000000"/>
                          </a:solidFill>
                          <a:effectLst/>
                          <a:latin typeface="Trebuchet MS (Body)"/>
                        </a:rPr>
                        <a:t>4</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22</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3399"/>
                          </a:solidFill>
                          <a:effectLst/>
                          <a:latin typeface="Trebuchet MS (Body)"/>
                        </a:rPr>
                        <a:t>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938809"/>
                  </a:ext>
                </a:extLst>
              </a:tr>
              <a:tr h="158426">
                <a:tc vMerge="1">
                  <a:txBody>
                    <a:bodyPr/>
                    <a:lstStyle/>
                    <a:p>
                      <a:endParaRPr lang="en-US"/>
                    </a:p>
                  </a:txBody>
                  <a:tcPr/>
                </a:tc>
                <a:tc vMerge="1">
                  <a:txBody>
                    <a:bodyPr/>
                    <a:lstStyle/>
                    <a:p>
                      <a:endParaRPr lang="en-US"/>
                    </a:p>
                  </a:txBody>
                  <a:tcPr/>
                </a:tc>
                <a:tc>
                  <a:txBody>
                    <a:bodyPr/>
                    <a:lstStyle/>
                    <a:p>
                      <a:pPr algn="ctr" fontAlgn="ctr"/>
                      <a:r>
                        <a:rPr lang="en-US" sz="1600" b="0" i="0" u="none" strike="noStrike" dirty="0">
                          <a:solidFill>
                            <a:srgbClr val="000000"/>
                          </a:solidFill>
                          <a:effectLst/>
                          <a:latin typeface="Trebuchet MS (Body)"/>
                        </a:rPr>
                        <a:t> </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Trebuchet MS (Body)"/>
                        </a:rPr>
                        <a:t>23</a:t>
                      </a:r>
                    </a:p>
                  </a:txBody>
                  <a:tcPr marL="7201" marR="7201" marT="72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Trebuchet MS (Body)"/>
                        </a:rPr>
                        <a:t>Disconnected</a:t>
                      </a:r>
                    </a:p>
                  </a:txBody>
                  <a:tcPr marL="7201" marR="7201" marT="7201"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8935736"/>
                  </a:ext>
                </a:extLst>
              </a:tr>
            </a:tbl>
          </a:graphicData>
        </a:graphic>
      </p:graphicFrame>
      <p:sp>
        <p:nvSpPr>
          <p:cNvPr id="17" name="Slide Number Placeholder 10">
            <a:extLst>
              <a:ext uri="{FF2B5EF4-FFF2-40B4-BE49-F238E27FC236}">
                <a16:creationId xmlns:a16="http://schemas.microsoft.com/office/drawing/2014/main" id="{64A16089-A005-4965-85A4-6D377A20A059}"/>
              </a:ext>
            </a:extLst>
          </p:cNvPr>
          <p:cNvSpPr>
            <a:spLocks noGrp="1"/>
          </p:cNvSpPr>
          <p:nvPr>
            <p:ph type="sldNum" sz="quarter" idx="12"/>
          </p:nvPr>
        </p:nvSpPr>
        <p:spPr>
          <a:xfrm>
            <a:off x="11238411" y="6511513"/>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18" name="Action Button: Go Home 17">
            <a:hlinkClick r:id="rId6" action="ppaction://hlinksldjump" highlightClick="1"/>
            <a:extLst>
              <a:ext uri="{FF2B5EF4-FFF2-40B4-BE49-F238E27FC236}">
                <a16:creationId xmlns:a16="http://schemas.microsoft.com/office/drawing/2014/main" id="{3630319B-6BD7-B6F5-7618-A6A670F00B2B}"/>
              </a:ext>
            </a:extLst>
          </p:cNvPr>
          <p:cNvSpPr/>
          <p:nvPr/>
        </p:nvSpPr>
        <p:spPr>
          <a:xfrm>
            <a:off x="11722100" y="6287157"/>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459746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0D28F-5187-7C86-61ED-E3D4CB0E888F}"/>
              </a:ext>
            </a:extLst>
          </p:cNvPr>
          <p:cNvSpPr>
            <a:spLocks noGrp="1"/>
          </p:cNvSpPr>
          <p:nvPr>
            <p:ph idx="1"/>
          </p:nvPr>
        </p:nvSpPr>
        <p:spPr>
          <a:xfrm>
            <a:off x="1465837" y="1390649"/>
            <a:ext cx="10018713" cy="5130223"/>
          </a:xfrm>
        </p:spPr>
        <p:txBody>
          <a:bodyPr>
            <a:normAutofit/>
          </a:bodyPr>
          <a:lstStyle/>
          <a:p>
            <a:pPr>
              <a:buFont typeface="Wingdings" panose="05000000000000000000" pitchFamily="2" charset="2"/>
              <a:buChar char="q"/>
            </a:pPr>
            <a:r>
              <a:rPr lang="en-US" sz="3000" dirty="0">
                <a:latin typeface="Times New Roman" panose="02020603050405020304" pitchFamily="18" charset="0"/>
                <a:ea typeface="新細明體" panose="02020500000000000000" pitchFamily="18" charset="-120"/>
                <a:cs typeface="Times New Roman" panose="02020603050405020304" pitchFamily="18" charset="0"/>
              </a:rPr>
              <a:t> </a:t>
            </a:r>
            <a:r>
              <a:rPr lang="en-US" sz="2600" b="0" i="0" dirty="0">
                <a:effectLst/>
                <a:latin typeface="Trebuchet MS (Body)"/>
              </a:rPr>
              <a:t>The number of objective function</a:t>
            </a:r>
            <a:r>
              <a:rPr lang="en-US" sz="2600" b="0" i="0" dirty="0">
                <a:solidFill>
                  <a:srgbClr val="212121"/>
                </a:solidFill>
                <a:effectLst/>
                <a:latin typeface="Trebuchet MS (Body)"/>
              </a:rPr>
              <a:t> in </a:t>
            </a:r>
            <a:r>
              <a:rPr lang="en-US" sz="2600" b="0" i="0" dirty="0" err="1">
                <a:solidFill>
                  <a:srgbClr val="212121"/>
                </a:solidFill>
                <a:effectLst/>
                <a:latin typeface="Trebuchet MS (Body)"/>
              </a:rPr>
              <a:t>gurobi</a:t>
            </a:r>
            <a:r>
              <a:rPr lang="en-US" sz="2600" b="0" i="0" dirty="0">
                <a:solidFill>
                  <a:srgbClr val="212121"/>
                </a:solidFill>
                <a:effectLst/>
                <a:latin typeface="Trebuchet MS (Body)"/>
              </a:rPr>
              <a:t> can be only one</a:t>
            </a:r>
            <a:r>
              <a:rPr lang="en-US" sz="2600" dirty="0">
                <a:latin typeface="Trebuchet MS (Body)"/>
                <a:ea typeface="新細明體" panose="02020500000000000000" pitchFamily="18" charset="-120"/>
                <a:cs typeface="Times New Roman" panose="02020603050405020304" pitchFamily="18" charset="0"/>
              </a:rPr>
              <a:t>.</a:t>
            </a:r>
          </a:p>
          <a:p>
            <a:pPr>
              <a:buFont typeface="Wingdings" panose="05000000000000000000" pitchFamily="2" charset="2"/>
              <a:buChar char="q"/>
            </a:pPr>
            <a:endParaRPr lang="en-US" sz="2600" dirty="0">
              <a:latin typeface="Trebuchet MS (Body)"/>
              <a:ea typeface="新細明體" panose="02020500000000000000" pitchFamily="18" charset="-120"/>
              <a:cs typeface="Times New Roman" panose="02020603050405020304" pitchFamily="18" charset="0"/>
            </a:endParaRPr>
          </a:p>
          <a:p>
            <a:pPr>
              <a:buFont typeface="Wingdings" panose="05000000000000000000" pitchFamily="2" charset="2"/>
              <a:buChar char="q"/>
            </a:pPr>
            <a:r>
              <a:rPr lang="en-US" sz="2600" dirty="0">
                <a:latin typeface="Trebuchet MS (Body)"/>
                <a:ea typeface="新細明體" panose="02020500000000000000" pitchFamily="18" charset="-120"/>
                <a:cs typeface="Times New Roman" panose="02020603050405020304" pitchFamily="18" charset="0"/>
              </a:rPr>
              <a:t> </a:t>
            </a:r>
            <a:r>
              <a:rPr lang="en-US" sz="2600" b="0" i="0" dirty="0">
                <a:solidFill>
                  <a:srgbClr val="212121"/>
                </a:solidFill>
                <a:effectLst/>
                <a:latin typeface="Roboto" panose="02000000000000000000" pitchFamily="2" charset="0"/>
              </a:rPr>
              <a:t>The rumor of gerrymandering may be convincible.</a:t>
            </a:r>
          </a:p>
          <a:p>
            <a:pPr>
              <a:buFont typeface="Wingdings" panose="05000000000000000000" pitchFamily="2" charset="2"/>
              <a:buChar char="q"/>
            </a:pPr>
            <a:endParaRPr lang="en-US" sz="2600" dirty="0">
              <a:latin typeface="Trebuchet MS (Body)"/>
              <a:ea typeface="新細明體" panose="02020500000000000000" pitchFamily="18" charset="-120"/>
              <a:cs typeface="Times New Roman" panose="02020603050405020304" pitchFamily="18" charset="0"/>
            </a:endParaRPr>
          </a:p>
          <a:p>
            <a:pPr>
              <a:buFont typeface="Wingdings" panose="05000000000000000000" pitchFamily="2" charset="2"/>
              <a:buChar char="q"/>
            </a:pPr>
            <a:r>
              <a:rPr lang="en-US" sz="2600" dirty="0">
                <a:latin typeface="Trebuchet MS (Body)"/>
                <a:ea typeface="新細明體" panose="02020500000000000000" pitchFamily="18" charset="-120"/>
                <a:cs typeface="Times New Roman" panose="02020603050405020304" pitchFamily="18" charset="0"/>
              </a:rPr>
              <a:t> </a:t>
            </a:r>
            <a:r>
              <a:rPr lang="en-US" sz="2600" dirty="0">
                <a:latin typeface="Trebuchet MS (Body)"/>
              </a:rPr>
              <a:t>The best result for the DPP party (the winner to win more) is 8:0 when the </a:t>
            </a:r>
            <a:r>
              <a:rPr lang="en-US" sz="2600" dirty="0" err="1">
                <a:latin typeface="Trebuchet MS (Body)"/>
              </a:rPr>
              <a:t>k_district</a:t>
            </a:r>
            <a:r>
              <a:rPr lang="en-US" sz="2600" dirty="0">
                <a:latin typeface="Trebuchet MS (Body)"/>
              </a:rPr>
              <a:t> is equal to 8.</a:t>
            </a:r>
          </a:p>
          <a:p>
            <a:pPr>
              <a:buFont typeface="Wingdings" panose="05000000000000000000" pitchFamily="2" charset="2"/>
              <a:buChar char="q"/>
            </a:pPr>
            <a:endParaRPr lang="en-US" sz="2600" dirty="0">
              <a:latin typeface="Trebuchet MS (Body)"/>
            </a:endParaRPr>
          </a:p>
          <a:p>
            <a:pPr>
              <a:buFont typeface="Wingdings" panose="05000000000000000000" pitchFamily="2" charset="2"/>
              <a:buChar char="q"/>
            </a:pPr>
            <a:r>
              <a:rPr lang="en-US" sz="2600" dirty="0">
                <a:latin typeface="Trebuchet MS (Body)"/>
              </a:rPr>
              <a:t>The best result for the KMT party (the loser to loss less) is 4:4 when the </a:t>
            </a:r>
            <a:r>
              <a:rPr lang="en-US" sz="2600" dirty="0" err="1">
                <a:latin typeface="Trebuchet MS (Body)"/>
              </a:rPr>
              <a:t>k_district</a:t>
            </a:r>
            <a:r>
              <a:rPr lang="en-US" sz="2600" dirty="0">
                <a:latin typeface="Trebuchet MS (Body)"/>
              </a:rPr>
              <a:t> is equal to 8.</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F2876B2C-0F9A-0CA6-1864-F293AD86A21C}"/>
              </a:ext>
            </a:extLst>
          </p:cNvPr>
          <p:cNvSpPr>
            <a:spLocks noGrp="1"/>
          </p:cNvSpPr>
          <p:nvPr>
            <p:ph type="sldNum" sz="quarter" idx="12"/>
          </p:nvPr>
        </p:nvSpPr>
        <p:spPr>
          <a:xfrm>
            <a:off x="11612256" y="6492875"/>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A76380D5-AC54-BF53-38DD-6B3ED8562E8D}"/>
              </a:ext>
            </a:extLst>
          </p:cNvPr>
          <p:cNvSpPr txBox="1">
            <a:spLocks/>
          </p:cNvSpPr>
          <p:nvPr/>
        </p:nvSpPr>
        <p:spPr>
          <a:xfrm>
            <a:off x="98855" y="597177"/>
            <a:ext cx="6187440" cy="729695"/>
          </a:xfrm>
          <a:prstGeom prst="rect">
            <a:avLst/>
          </a:prstGeom>
          <a:effectLst/>
        </p:spPr>
        <p:txBody>
          <a:bodyPr vert="horz" lIns="91440" tIns="45720" rIns="91440" bIns="45720" rtlCol="0" anchor="ctr">
            <a:normAutofit fontScale="975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TW" sz="4000" b="1" i="0" u="none" strike="noStrike" kern="1200" cap="none" spc="0" normalizeH="0" baseline="0" noProof="0" dirty="0">
                <a:ln w="3175" cmpd="sng">
                  <a:noFill/>
                </a:ln>
                <a:solidFill>
                  <a:srgbClr val="0033CC"/>
                </a:solidFill>
                <a:effectLst/>
                <a:uLnTx/>
                <a:uFillTx/>
                <a:latin typeface="Corbel" panose="020B0503020204020204"/>
                <a:ea typeface="新細明體" panose="02020500000000000000" pitchFamily="18" charset="-120"/>
                <a:cs typeface="+mj-cs"/>
              </a:rPr>
              <a:t>Summary</a:t>
            </a:r>
            <a:r>
              <a:rPr kumimoji="0" lang="en-US" sz="4000" b="1" i="0" u="none" strike="noStrike" kern="1200" cap="none" spc="0" normalizeH="0" baseline="0" noProof="0" dirty="0">
                <a:ln w="3175" cmpd="sng">
                  <a:noFill/>
                </a:ln>
                <a:solidFill>
                  <a:srgbClr val="0033CC"/>
                </a:solidFill>
                <a:effectLst/>
                <a:uLnTx/>
                <a:uFillTx/>
                <a:latin typeface="Corbel" panose="020B0503020204020204"/>
                <a:ea typeface="+mj-ea"/>
                <a:cs typeface="+mj-cs"/>
              </a:rPr>
              <a:t>:</a:t>
            </a:r>
          </a:p>
        </p:txBody>
      </p:sp>
      <p:graphicFrame>
        <p:nvGraphicFramePr>
          <p:cNvPr id="2" name="Table 1">
            <a:extLst>
              <a:ext uri="{FF2B5EF4-FFF2-40B4-BE49-F238E27FC236}">
                <a16:creationId xmlns:a16="http://schemas.microsoft.com/office/drawing/2014/main" id="{F284BC49-9C12-D539-30DE-339B129757BF}"/>
              </a:ext>
            </a:extLst>
          </p:cNvPr>
          <p:cNvGraphicFramePr>
            <a:graphicFrameLocks noGrp="1"/>
          </p:cNvGraphicFramePr>
          <p:nvPr>
            <p:extLst>
              <p:ext uri="{D42A27DB-BD31-4B8C-83A1-F6EECF244321}">
                <p14:modId xmlns:p14="http://schemas.microsoft.com/office/powerpoint/2010/main" val="3622363697"/>
              </p:ext>
            </p:extLst>
          </p:nvPr>
        </p:nvGraphicFramePr>
        <p:xfrm>
          <a:off x="-28578"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bg1"/>
                          </a:solidFill>
                        </a:rPr>
                        <a:t>S</a:t>
                      </a:r>
                      <a:r>
                        <a:rPr lang="en-US" altLang="zh-CN" sz="2000" b="1" u="none" dirty="0">
                          <a:solidFill>
                            <a:schemeClr val="bg1"/>
                          </a:solidFill>
                        </a:rPr>
                        <a:t>ummary</a:t>
                      </a:r>
                      <a:endParaRPr lang="en-US" sz="2000" b="1" u="none" dirty="0">
                        <a:solidFill>
                          <a:schemeClr val="bg1"/>
                        </a:solidFill>
                        <a:latin typeface="+mj-lt"/>
                      </a:endParaRPr>
                    </a:p>
                  </a:txBody>
                  <a:tcPr anchor="ctr">
                    <a:solidFill>
                      <a:srgbClr val="92D050"/>
                    </a:solidFill>
                  </a:tcPr>
                </a:tc>
                <a:extLst>
                  <a:ext uri="{0D108BD9-81ED-4DB2-BD59-A6C34878D82A}">
                    <a16:rowId xmlns:a16="http://schemas.microsoft.com/office/drawing/2014/main" val="10000"/>
                  </a:ext>
                </a:extLst>
              </a:tr>
            </a:tbl>
          </a:graphicData>
        </a:graphic>
      </p:graphicFrame>
      <p:sp>
        <p:nvSpPr>
          <p:cNvPr id="6" name="Action Button: Go to End 5">
            <a:hlinkClick r:id="rId3" action="ppaction://hlinksldjump" highlightClick="1"/>
            <a:extLst>
              <a:ext uri="{FF2B5EF4-FFF2-40B4-BE49-F238E27FC236}">
                <a16:creationId xmlns:a16="http://schemas.microsoft.com/office/drawing/2014/main" id="{28D53C91-0A44-6199-CBDD-B0098526617E}"/>
              </a:ext>
            </a:extLst>
          </p:cNvPr>
          <p:cNvSpPr/>
          <p:nvPr/>
        </p:nvSpPr>
        <p:spPr>
          <a:xfrm>
            <a:off x="11099801" y="1498601"/>
            <a:ext cx="365760" cy="365760"/>
          </a:xfrm>
          <a:prstGeom prst="actionButtonEnd">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ction Button: Go to End 8">
            <a:hlinkClick r:id="rId4" action="ppaction://hlinksldjump" highlightClick="1"/>
            <a:extLst>
              <a:ext uri="{FF2B5EF4-FFF2-40B4-BE49-F238E27FC236}">
                <a16:creationId xmlns:a16="http://schemas.microsoft.com/office/drawing/2014/main" id="{F7B744F8-3615-3947-B5FD-B78FCCD2F510}"/>
              </a:ext>
            </a:extLst>
          </p:cNvPr>
          <p:cNvSpPr/>
          <p:nvPr/>
        </p:nvSpPr>
        <p:spPr>
          <a:xfrm>
            <a:off x="7734300" y="4063998"/>
            <a:ext cx="365760" cy="365760"/>
          </a:xfrm>
          <a:prstGeom prst="actionButtonEnd">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Action Button: Go to End 9">
            <a:hlinkClick r:id="rId5" action="ppaction://hlinksldjump" highlightClick="1"/>
            <a:extLst>
              <a:ext uri="{FF2B5EF4-FFF2-40B4-BE49-F238E27FC236}">
                <a16:creationId xmlns:a16="http://schemas.microsoft.com/office/drawing/2014/main" id="{FD96521D-79E7-C7CB-4FC8-86B470881FBE}"/>
              </a:ext>
            </a:extLst>
          </p:cNvPr>
          <p:cNvSpPr/>
          <p:nvPr/>
        </p:nvSpPr>
        <p:spPr>
          <a:xfrm>
            <a:off x="9385300" y="2590800"/>
            <a:ext cx="365760" cy="365760"/>
          </a:xfrm>
          <a:prstGeom prst="actionButtonEnd">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Action Button: Go to End 10">
            <a:hlinkClick r:id="rId6" action="ppaction://hlinksldjump" highlightClick="1"/>
            <a:extLst>
              <a:ext uri="{FF2B5EF4-FFF2-40B4-BE49-F238E27FC236}">
                <a16:creationId xmlns:a16="http://schemas.microsoft.com/office/drawing/2014/main" id="{F22F5FE3-C9A8-05E6-E37B-31C804B31171}"/>
              </a:ext>
            </a:extLst>
          </p:cNvPr>
          <p:cNvSpPr/>
          <p:nvPr/>
        </p:nvSpPr>
        <p:spPr>
          <a:xfrm>
            <a:off x="7315200" y="5467350"/>
            <a:ext cx="365760" cy="365760"/>
          </a:xfrm>
          <a:prstGeom prst="actionButtonEnd">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62241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FF38B-16A7-598E-9810-8DA83C5C339A}"/>
              </a:ext>
            </a:extLst>
          </p:cNvPr>
          <p:cNvSpPr>
            <a:spLocks noGrp="1"/>
          </p:cNvSpPr>
          <p:nvPr>
            <p:ph type="title"/>
          </p:nvPr>
        </p:nvSpPr>
        <p:spPr>
          <a:xfrm>
            <a:off x="1318442" y="1318618"/>
            <a:ext cx="8930747" cy="2110382"/>
          </a:xfrm>
        </p:spPr>
        <p:txBody>
          <a:bodyPr anchor="ctr"/>
          <a:lstStyle/>
          <a:p>
            <a:pPr algn="ctr"/>
            <a:r>
              <a:rPr lang="en-US" altLang="zh-TW" b="1" dirty="0"/>
              <a:t>Thank you!</a:t>
            </a:r>
            <a:endParaRPr lang="en-US" b="1" dirty="0"/>
          </a:p>
        </p:txBody>
      </p:sp>
      <p:sp>
        <p:nvSpPr>
          <p:cNvPr id="4" name="Slide Number Placeholder 3">
            <a:extLst>
              <a:ext uri="{FF2B5EF4-FFF2-40B4-BE49-F238E27FC236}">
                <a16:creationId xmlns:a16="http://schemas.microsoft.com/office/drawing/2014/main" id="{D2D62158-56D4-4745-4D68-DE731DA70711}"/>
              </a:ext>
            </a:extLst>
          </p:cNvPr>
          <p:cNvSpPr>
            <a:spLocks noGrp="1"/>
          </p:cNvSpPr>
          <p:nvPr>
            <p:ph type="sldNum" sz="quarter" idx="12"/>
          </p:nvPr>
        </p:nvSpPr>
        <p:spPr>
          <a:xfrm>
            <a:off x="11640833" y="6492875"/>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E44396-D83D-1F6A-6B38-1173B1EC9B9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842" y="2841209"/>
            <a:ext cx="2438400" cy="2438400"/>
          </a:xfrm>
          <a:prstGeom prst="rect">
            <a:avLst/>
          </a:prstGeom>
        </p:spPr>
      </p:pic>
    </p:spTree>
    <p:extLst>
      <p:ext uri="{BB962C8B-B14F-4D97-AF65-F5344CB8AC3E}">
        <p14:creationId xmlns:p14="http://schemas.microsoft.com/office/powerpoint/2010/main" val="2525330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66A1-968F-4307-2601-1978702AF018}"/>
              </a:ext>
            </a:extLst>
          </p:cNvPr>
          <p:cNvSpPr>
            <a:spLocks noGrp="1"/>
          </p:cNvSpPr>
          <p:nvPr>
            <p:ph type="title"/>
          </p:nvPr>
        </p:nvSpPr>
        <p:spPr>
          <a:xfrm>
            <a:off x="475670" y="486399"/>
            <a:ext cx="10044023" cy="877729"/>
          </a:xfrm>
        </p:spPr>
        <p:txBody>
          <a:bodyPr anchor="ctr">
            <a:normAutofit/>
          </a:bodyPr>
          <a:lstStyle/>
          <a:p>
            <a:r>
              <a:rPr lang="en-US" sz="4000" b="1" dirty="0">
                <a:ln w="22225">
                  <a:solidFill>
                    <a:schemeClr val="accent2"/>
                  </a:solidFill>
                  <a:prstDash val="solid"/>
                </a:ln>
                <a:solidFill>
                  <a:schemeClr val="accent2">
                    <a:lumMod val="40000"/>
                    <a:lumOff val="60000"/>
                  </a:schemeClr>
                </a:solidFill>
                <a:effectLst>
                  <a:glow rad="228600">
                    <a:schemeClr val="accent6">
                      <a:satMod val="175000"/>
                      <a:alpha val="40000"/>
                    </a:schemeClr>
                  </a:glow>
                </a:effectLst>
              </a:rPr>
              <a:t>Outline</a:t>
            </a:r>
          </a:p>
        </p:txBody>
      </p:sp>
      <p:sp>
        <p:nvSpPr>
          <p:cNvPr id="51" name="Slide Number Placeholder 50">
            <a:extLst>
              <a:ext uri="{FF2B5EF4-FFF2-40B4-BE49-F238E27FC236}">
                <a16:creationId xmlns:a16="http://schemas.microsoft.com/office/drawing/2014/main" id="{E081619D-A4EB-9970-5EBC-4300ED8CCAB2}"/>
              </a:ext>
            </a:extLst>
          </p:cNvPr>
          <p:cNvSpPr>
            <a:spLocks noGrp="1"/>
          </p:cNvSpPr>
          <p:nvPr>
            <p:ph type="sldNum" sz="quarter" idx="12"/>
          </p:nvPr>
        </p:nvSpPr>
        <p:spPr>
          <a:xfrm>
            <a:off x="11640833" y="6492875"/>
            <a:ext cx="551167" cy="365125"/>
          </a:xfrm>
        </p:spPr>
        <p:txBody>
          <a:bodyPr/>
          <a:lstStyle/>
          <a:p>
            <a:fld id="{71335F9C-5C14-4A3D-80E3-A6789108E39A}" type="slidenum">
              <a:rPr lang="en-US" sz="2400" smtClean="0">
                <a:solidFill>
                  <a:schemeClr val="tx1"/>
                </a:solidFill>
                <a:latin typeface="Times New Roman" panose="02020603050405020304" pitchFamily="18" charset="0"/>
                <a:cs typeface="Times New Roman" panose="02020603050405020304" pitchFamily="18" charset="0"/>
              </a:rPr>
              <a:t>2</a:t>
            </a:fld>
            <a:endParaRPr lang="en-US" sz="2400" dirty="0">
              <a:solidFill>
                <a:schemeClr val="tx1"/>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25A9ACFF-6817-5BF9-6F9E-FDE74124E4EE}"/>
              </a:ext>
            </a:extLst>
          </p:cNvPr>
          <p:cNvGrpSpPr/>
          <p:nvPr/>
        </p:nvGrpSpPr>
        <p:grpSpPr>
          <a:xfrm>
            <a:off x="644056" y="2939462"/>
            <a:ext cx="2314332" cy="2554410"/>
            <a:chOff x="114300" y="2908477"/>
            <a:chExt cx="2370489" cy="2616392"/>
          </a:xfrm>
        </p:grpSpPr>
        <p:sp>
          <p:nvSpPr>
            <p:cNvPr id="6" name="Oval 5">
              <a:extLst>
                <a:ext uri="{FF2B5EF4-FFF2-40B4-BE49-F238E27FC236}">
                  <a16:creationId xmlns:a16="http://schemas.microsoft.com/office/drawing/2014/main" id="{1B75CB48-4CEC-CC37-49DE-4D70626B7D56}"/>
                </a:ext>
              </a:extLst>
            </p:cNvPr>
            <p:cNvSpPr/>
            <p:nvPr/>
          </p:nvSpPr>
          <p:spPr>
            <a:xfrm>
              <a:off x="576545" y="2908477"/>
              <a:ext cx="1445998" cy="1445998"/>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r="100000" b="100000"/>
              </a:path>
              <a:tileRect l="-100000" t="-100000"/>
            </a:gradFill>
            <a:effectLst>
              <a:glow rad="63500">
                <a:schemeClr val="accent1">
                  <a:satMod val="175000"/>
                  <a:alpha val="40000"/>
                </a:schemeClr>
              </a:glow>
            </a:effectLst>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7" name="Rectangle 6" descr="Books on shelf outline">
              <a:extLst>
                <a:ext uri="{FF2B5EF4-FFF2-40B4-BE49-F238E27FC236}">
                  <a16:creationId xmlns:a16="http://schemas.microsoft.com/office/drawing/2014/main" id="{7EA0C246-D21D-C714-8F54-F343DE53B7D4}"/>
                </a:ext>
              </a:extLst>
            </p:cNvPr>
            <p:cNvSpPr/>
            <p:nvPr/>
          </p:nvSpPr>
          <p:spPr>
            <a:xfrm>
              <a:off x="884709" y="3216641"/>
              <a:ext cx="829671" cy="829671"/>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CBE1278B-B166-A760-0F77-2982AF219BCE}"/>
                </a:ext>
              </a:extLst>
            </p:cNvPr>
            <p:cNvSpPr/>
            <p:nvPr/>
          </p:nvSpPr>
          <p:spPr>
            <a:xfrm>
              <a:off x="114300" y="4804869"/>
              <a:ext cx="2370489" cy="720000"/>
            </a:xfrm>
            <a:custGeom>
              <a:avLst/>
              <a:gdLst>
                <a:gd name="connsiteX0" fmla="*/ 0 w 2370489"/>
                <a:gd name="connsiteY0" fmla="*/ 0 h 720000"/>
                <a:gd name="connsiteX1" fmla="*/ 2370489 w 2370489"/>
                <a:gd name="connsiteY1" fmla="*/ 0 h 720000"/>
                <a:gd name="connsiteX2" fmla="*/ 2370489 w 2370489"/>
                <a:gd name="connsiteY2" fmla="*/ 720000 h 720000"/>
                <a:gd name="connsiteX3" fmla="*/ 0 w 2370489"/>
                <a:gd name="connsiteY3" fmla="*/ 720000 h 720000"/>
                <a:gd name="connsiteX4" fmla="*/ 0 w 237048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489" h="720000">
                  <a:moveTo>
                    <a:pt x="0" y="0"/>
                  </a:moveTo>
                  <a:lnTo>
                    <a:pt x="2370489" y="0"/>
                  </a:lnTo>
                  <a:lnTo>
                    <a:pt x="2370489"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rmAutofit/>
            </a:bodyPr>
            <a:lstStyle/>
            <a:p>
              <a:pPr marL="0" lvl="0" indent="0" algn="ctr" defTabSz="1377950">
                <a:lnSpc>
                  <a:spcPct val="90000"/>
                </a:lnSpc>
                <a:spcBef>
                  <a:spcPct val="0"/>
                </a:spcBef>
                <a:spcAft>
                  <a:spcPct val="35000"/>
                </a:spcAft>
                <a:buNone/>
                <a:defRPr cap="all"/>
              </a:pPr>
              <a:r>
                <a:rPr lang="en-US" sz="2400" b="1" kern="1200" dirty="0"/>
                <a:t>Background</a:t>
              </a:r>
            </a:p>
          </p:txBody>
        </p:sp>
      </p:grpSp>
      <p:grpSp>
        <p:nvGrpSpPr>
          <p:cNvPr id="33" name="Group 32">
            <a:extLst>
              <a:ext uri="{FF2B5EF4-FFF2-40B4-BE49-F238E27FC236}">
                <a16:creationId xmlns:a16="http://schemas.microsoft.com/office/drawing/2014/main" id="{9A7A4D86-46E2-F870-4B3A-32AF90035FD2}"/>
              </a:ext>
            </a:extLst>
          </p:cNvPr>
          <p:cNvGrpSpPr/>
          <p:nvPr/>
        </p:nvGrpSpPr>
        <p:grpSpPr>
          <a:xfrm>
            <a:off x="3521275" y="2939462"/>
            <a:ext cx="2314332" cy="2554410"/>
            <a:chOff x="3061334" y="2908477"/>
            <a:chExt cx="2370489" cy="2616392"/>
          </a:xfrm>
        </p:grpSpPr>
        <p:sp>
          <p:nvSpPr>
            <p:cNvPr id="10" name="Oval 9">
              <a:extLst>
                <a:ext uri="{FF2B5EF4-FFF2-40B4-BE49-F238E27FC236}">
                  <a16:creationId xmlns:a16="http://schemas.microsoft.com/office/drawing/2014/main" id="{0695A5EC-A8C9-071A-1AAC-BD85E7955C29}"/>
                </a:ext>
              </a:extLst>
            </p:cNvPr>
            <p:cNvSpPr/>
            <p:nvPr/>
          </p:nvSpPr>
          <p:spPr>
            <a:xfrm>
              <a:off x="3523579" y="2908477"/>
              <a:ext cx="1445998" cy="1445998"/>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r="100000" b="100000"/>
              </a:path>
              <a:tileRect l="-100000" t="-100000"/>
            </a:gradFill>
            <a:effectLst>
              <a:glow rad="101600">
                <a:schemeClr val="accent1">
                  <a:satMod val="175000"/>
                  <a:alpha val="40000"/>
                </a:schemeClr>
              </a:glow>
            </a:effectLst>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12" name="Rectangle 11" descr="Test Suite">
              <a:extLst>
                <a:ext uri="{FF2B5EF4-FFF2-40B4-BE49-F238E27FC236}">
                  <a16:creationId xmlns:a16="http://schemas.microsoft.com/office/drawing/2014/main" id="{220853AB-208C-FF7C-BFE7-9856D8C0A18D}"/>
                </a:ext>
              </a:extLst>
            </p:cNvPr>
            <p:cNvSpPr/>
            <p:nvPr/>
          </p:nvSpPr>
          <p:spPr>
            <a:xfrm>
              <a:off x="3831743" y="3216641"/>
              <a:ext cx="829671" cy="82967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Freeform: Shape 13">
              <a:extLst>
                <a:ext uri="{FF2B5EF4-FFF2-40B4-BE49-F238E27FC236}">
                  <a16:creationId xmlns:a16="http://schemas.microsoft.com/office/drawing/2014/main" id="{CA664B70-3800-CB18-2C4D-100F57F46C5D}"/>
                </a:ext>
              </a:extLst>
            </p:cNvPr>
            <p:cNvSpPr/>
            <p:nvPr/>
          </p:nvSpPr>
          <p:spPr>
            <a:xfrm>
              <a:off x="3061334" y="4804869"/>
              <a:ext cx="2370489" cy="720000"/>
            </a:xfrm>
            <a:custGeom>
              <a:avLst/>
              <a:gdLst>
                <a:gd name="connsiteX0" fmla="*/ 0 w 2370489"/>
                <a:gd name="connsiteY0" fmla="*/ 0 h 720000"/>
                <a:gd name="connsiteX1" fmla="*/ 2370489 w 2370489"/>
                <a:gd name="connsiteY1" fmla="*/ 0 h 720000"/>
                <a:gd name="connsiteX2" fmla="*/ 2370489 w 2370489"/>
                <a:gd name="connsiteY2" fmla="*/ 720000 h 720000"/>
                <a:gd name="connsiteX3" fmla="*/ 0 w 2370489"/>
                <a:gd name="connsiteY3" fmla="*/ 720000 h 720000"/>
                <a:gd name="connsiteX4" fmla="*/ 0 w 237048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489" h="720000">
                  <a:moveTo>
                    <a:pt x="0" y="0"/>
                  </a:moveTo>
                  <a:lnTo>
                    <a:pt x="2370489" y="0"/>
                  </a:lnTo>
                  <a:lnTo>
                    <a:pt x="2370489"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rmAutofit/>
            </a:bodyPr>
            <a:lstStyle/>
            <a:p>
              <a:pPr marL="0" lvl="0" indent="0" algn="ctr" defTabSz="1377950">
                <a:lnSpc>
                  <a:spcPct val="90000"/>
                </a:lnSpc>
                <a:spcBef>
                  <a:spcPct val="0"/>
                </a:spcBef>
                <a:spcAft>
                  <a:spcPct val="35000"/>
                </a:spcAft>
                <a:buNone/>
                <a:defRPr cap="all"/>
              </a:pPr>
              <a:r>
                <a:rPr lang="en-US" sz="2400" b="1" kern="1200" dirty="0"/>
                <a:t>Model definition</a:t>
              </a:r>
            </a:p>
          </p:txBody>
        </p:sp>
      </p:grpSp>
      <p:grpSp>
        <p:nvGrpSpPr>
          <p:cNvPr id="31" name="Group 30">
            <a:extLst>
              <a:ext uri="{FF2B5EF4-FFF2-40B4-BE49-F238E27FC236}">
                <a16:creationId xmlns:a16="http://schemas.microsoft.com/office/drawing/2014/main" id="{F3DD7D5E-E410-9F3E-BBB5-83B0A00834B0}"/>
              </a:ext>
            </a:extLst>
          </p:cNvPr>
          <p:cNvGrpSpPr/>
          <p:nvPr/>
        </p:nvGrpSpPr>
        <p:grpSpPr>
          <a:xfrm>
            <a:off x="6398494" y="2924090"/>
            <a:ext cx="2314332" cy="2554410"/>
            <a:chOff x="6008368" y="2892732"/>
            <a:chExt cx="2370489" cy="2616392"/>
          </a:xfrm>
        </p:grpSpPr>
        <p:sp>
          <p:nvSpPr>
            <p:cNvPr id="16" name="Oval 15">
              <a:extLst>
                <a:ext uri="{FF2B5EF4-FFF2-40B4-BE49-F238E27FC236}">
                  <a16:creationId xmlns:a16="http://schemas.microsoft.com/office/drawing/2014/main" id="{6AA3861E-2AEF-0A0F-FA09-FD1FC12915AD}"/>
                </a:ext>
              </a:extLst>
            </p:cNvPr>
            <p:cNvSpPr/>
            <p:nvPr/>
          </p:nvSpPr>
          <p:spPr>
            <a:xfrm>
              <a:off x="6470613" y="2892732"/>
              <a:ext cx="1445998" cy="1445998"/>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r="100000" b="100000"/>
              </a:path>
              <a:tileRect l="-100000" t="-100000"/>
            </a:gradFill>
            <a:effectLst>
              <a:glow rad="139700">
                <a:schemeClr val="accent1">
                  <a:satMod val="175000"/>
                  <a:alpha val="40000"/>
                </a:schemeClr>
              </a:glow>
            </a:effectLst>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17" name="Rectangle 16" descr="Statistics with solid fill">
              <a:extLst>
                <a:ext uri="{FF2B5EF4-FFF2-40B4-BE49-F238E27FC236}">
                  <a16:creationId xmlns:a16="http://schemas.microsoft.com/office/drawing/2014/main" id="{B9AC55E8-ECB5-23AF-BE35-6386E117BDBE}"/>
                </a:ext>
              </a:extLst>
            </p:cNvPr>
            <p:cNvSpPr/>
            <p:nvPr/>
          </p:nvSpPr>
          <p:spPr>
            <a:xfrm>
              <a:off x="6778777" y="3200896"/>
              <a:ext cx="829671" cy="829671"/>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8" name="Freeform: Shape 17">
              <a:extLst>
                <a:ext uri="{FF2B5EF4-FFF2-40B4-BE49-F238E27FC236}">
                  <a16:creationId xmlns:a16="http://schemas.microsoft.com/office/drawing/2014/main" id="{612C16F4-D01D-A127-6311-2D38DDF50745}"/>
                </a:ext>
              </a:extLst>
            </p:cNvPr>
            <p:cNvSpPr/>
            <p:nvPr/>
          </p:nvSpPr>
          <p:spPr>
            <a:xfrm>
              <a:off x="6008368" y="4789124"/>
              <a:ext cx="2370489" cy="720000"/>
            </a:xfrm>
            <a:custGeom>
              <a:avLst/>
              <a:gdLst>
                <a:gd name="connsiteX0" fmla="*/ 0 w 2370489"/>
                <a:gd name="connsiteY0" fmla="*/ 0 h 720000"/>
                <a:gd name="connsiteX1" fmla="*/ 2370489 w 2370489"/>
                <a:gd name="connsiteY1" fmla="*/ 0 h 720000"/>
                <a:gd name="connsiteX2" fmla="*/ 2370489 w 2370489"/>
                <a:gd name="connsiteY2" fmla="*/ 720000 h 720000"/>
                <a:gd name="connsiteX3" fmla="*/ 0 w 2370489"/>
                <a:gd name="connsiteY3" fmla="*/ 720000 h 720000"/>
                <a:gd name="connsiteX4" fmla="*/ 0 w 237048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489" h="720000">
                  <a:moveTo>
                    <a:pt x="0" y="0"/>
                  </a:moveTo>
                  <a:lnTo>
                    <a:pt x="2370489" y="0"/>
                  </a:lnTo>
                  <a:lnTo>
                    <a:pt x="2370489"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rmAutofit/>
            </a:bodyPr>
            <a:lstStyle/>
            <a:p>
              <a:pPr marL="0" lvl="0" indent="0" algn="ctr" defTabSz="1377950">
                <a:lnSpc>
                  <a:spcPct val="90000"/>
                </a:lnSpc>
                <a:spcBef>
                  <a:spcPct val="0"/>
                </a:spcBef>
                <a:spcAft>
                  <a:spcPct val="35000"/>
                </a:spcAft>
                <a:buNone/>
                <a:defRPr cap="all"/>
              </a:pPr>
              <a:r>
                <a:rPr lang="en-US" sz="2400" b="1" kern="1200" dirty="0"/>
                <a:t>Conclusion</a:t>
              </a:r>
            </a:p>
          </p:txBody>
        </p:sp>
      </p:grpSp>
      <p:grpSp>
        <p:nvGrpSpPr>
          <p:cNvPr id="27" name="Group 26">
            <a:extLst>
              <a:ext uri="{FF2B5EF4-FFF2-40B4-BE49-F238E27FC236}">
                <a16:creationId xmlns:a16="http://schemas.microsoft.com/office/drawing/2014/main" id="{51E40629-CCC2-9867-8193-EA2089683B33}"/>
              </a:ext>
            </a:extLst>
          </p:cNvPr>
          <p:cNvGrpSpPr/>
          <p:nvPr/>
        </p:nvGrpSpPr>
        <p:grpSpPr>
          <a:xfrm>
            <a:off x="9257554" y="2924090"/>
            <a:ext cx="2314332" cy="2554410"/>
            <a:chOff x="7460625" y="2908477"/>
            <a:chExt cx="2370489" cy="2616392"/>
          </a:xfrm>
        </p:grpSpPr>
        <p:sp>
          <p:nvSpPr>
            <p:cNvPr id="19" name="Oval 18">
              <a:extLst>
                <a:ext uri="{FF2B5EF4-FFF2-40B4-BE49-F238E27FC236}">
                  <a16:creationId xmlns:a16="http://schemas.microsoft.com/office/drawing/2014/main" id="{A641292A-9874-6586-4310-42F16516AA99}"/>
                </a:ext>
              </a:extLst>
            </p:cNvPr>
            <p:cNvSpPr/>
            <p:nvPr/>
          </p:nvSpPr>
          <p:spPr>
            <a:xfrm>
              <a:off x="7922870" y="2908477"/>
              <a:ext cx="1445998" cy="1445998"/>
            </a:xfrm>
            <a:prstGeom prst="ellipse">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path path="circle">
                <a:fillToRect r="100000" b="100000"/>
              </a:path>
              <a:tileRect l="-100000" t="-100000"/>
            </a:gradFill>
            <a:effectLst>
              <a:glow rad="228600">
                <a:schemeClr val="accent1">
                  <a:satMod val="175000"/>
                  <a:alpha val="40000"/>
                </a:schemeClr>
              </a:glow>
            </a:effectLst>
          </p:spPr>
          <p:style>
            <a:lnRef idx="0">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p:style>
        </p:sp>
        <p:sp>
          <p:nvSpPr>
            <p:cNvPr id="20" name="Rectangle 19" descr="Research with solid fill">
              <a:extLst>
                <a:ext uri="{FF2B5EF4-FFF2-40B4-BE49-F238E27FC236}">
                  <a16:creationId xmlns:a16="http://schemas.microsoft.com/office/drawing/2014/main" id="{8E3C102E-CB57-3C0C-5375-D8CD24F53737}"/>
                </a:ext>
              </a:extLst>
            </p:cNvPr>
            <p:cNvSpPr/>
            <p:nvPr/>
          </p:nvSpPr>
          <p:spPr>
            <a:xfrm>
              <a:off x="8231034" y="3216641"/>
              <a:ext cx="829671" cy="829671"/>
            </a:xfrm>
            <a:prstGeom prst="rect">
              <a:avLst/>
            </a:prstGeom>
            <a:blipFill>
              <a:blip r:embed="rId9">
                <a:extLst>
                  <a:ext uri="{96DAC541-7B7A-43D3-8B79-37D633B846F1}">
                    <asvg:svgBlip xmlns:asvg="http://schemas.microsoft.com/office/drawing/2016/SVG/main" r:embed="rId10"/>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1" name="Freeform: Shape 20">
              <a:extLst>
                <a:ext uri="{FF2B5EF4-FFF2-40B4-BE49-F238E27FC236}">
                  <a16:creationId xmlns:a16="http://schemas.microsoft.com/office/drawing/2014/main" id="{3612CAED-3F97-44B8-1323-D399D6E83B8A}"/>
                </a:ext>
              </a:extLst>
            </p:cNvPr>
            <p:cNvSpPr/>
            <p:nvPr/>
          </p:nvSpPr>
          <p:spPr>
            <a:xfrm>
              <a:off x="7460625" y="4804869"/>
              <a:ext cx="2370489" cy="720000"/>
            </a:xfrm>
            <a:custGeom>
              <a:avLst/>
              <a:gdLst>
                <a:gd name="connsiteX0" fmla="*/ 0 w 2370489"/>
                <a:gd name="connsiteY0" fmla="*/ 0 h 720000"/>
                <a:gd name="connsiteX1" fmla="*/ 2370489 w 2370489"/>
                <a:gd name="connsiteY1" fmla="*/ 0 h 720000"/>
                <a:gd name="connsiteX2" fmla="*/ 2370489 w 2370489"/>
                <a:gd name="connsiteY2" fmla="*/ 720000 h 720000"/>
                <a:gd name="connsiteX3" fmla="*/ 0 w 2370489"/>
                <a:gd name="connsiteY3" fmla="*/ 720000 h 720000"/>
                <a:gd name="connsiteX4" fmla="*/ 0 w 2370489"/>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489" h="720000">
                  <a:moveTo>
                    <a:pt x="0" y="0"/>
                  </a:moveTo>
                  <a:lnTo>
                    <a:pt x="2370489" y="0"/>
                  </a:lnTo>
                  <a:lnTo>
                    <a:pt x="2370489" y="720000"/>
                  </a:lnTo>
                  <a:lnTo>
                    <a:pt x="0" y="720000"/>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rmAutofit/>
            </a:bodyPr>
            <a:lstStyle/>
            <a:p>
              <a:pPr marL="0" lvl="0" indent="0" algn="ctr" defTabSz="1377950">
                <a:lnSpc>
                  <a:spcPct val="90000"/>
                </a:lnSpc>
                <a:spcBef>
                  <a:spcPct val="0"/>
                </a:spcBef>
                <a:spcAft>
                  <a:spcPct val="35000"/>
                </a:spcAft>
                <a:buNone/>
                <a:defRPr cap="all"/>
              </a:pPr>
              <a:r>
                <a:rPr lang="en-US" sz="2400" b="1" kern="1200" dirty="0"/>
                <a:t>Summary</a:t>
              </a:r>
            </a:p>
          </p:txBody>
        </p:sp>
      </p:grpSp>
    </p:spTree>
    <p:extLst>
      <p:ext uri="{BB962C8B-B14F-4D97-AF65-F5344CB8AC3E}">
        <p14:creationId xmlns:p14="http://schemas.microsoft.com/office/powerpoint/2010/main" val="383790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DC81-9873-EB7B-7C29-373183BAC579}"/>
              </a:ext>
            </a:extLst>
          </p:cNvPr>
          <p:cNvSpPr>
            <a:spLocks noGrp="1"/>
          </p:cNvSpPr>
          <p:nvPr>
            <p:ph type="title"/>
          </p:nvPr>
        </p:nvSpPr>
        <p:spPr>
          <a:xfrm>
            <a:off x="2522354" y="665883"/>
            <a:ext cx="6621646" cy="639621"/>
          </a:xfrm>
        </p:spPr>
        <p:txBody>
          <a:bodyPr vert="horz" lIns="91440" tIns="45720" rIns="91440" bIns="45720" rtlCol="0" anchor="ctr">
            <a:normAutofit fontScale="90000"/>
          </a:bodyPr>
          <a:lstStyle/>
          <a:p>
            <a:r>
              <a:rPr lang="en-US" sz="4000" b="1" dirty="0">
                <a:solidFill>
                  <a:schemeClr val="bg1"/>
                </a:solidFill>
                <a:latin typeface="+mn-lt"/>
              </a:rPr>
              <a:t>Rare-earth elements (REEs):</a:t>
            </a:r>
          </a:p>
        </p:txBody>
      </p:sp>
      <p:sp>
        <p:nvSpPr>
          <p:cNvPr id="20" name="Slide Number Placeholder 19">
            <a:extLst>
              <a:ext uri="{FF2B5EF4-FFF2-40B4-BE49-F238E27FC236}">
                <a16:creationId xmlns:a16="http://schemas.microsoft.com/office/drawing/2014/main" id="{A73CA76D-42F0-28EC-76D1-0D982B026E33}"/>
              </a:ext>
            </a:extLst>
          </p:cNvPr>
          <p:cNvSpPr>
            <a:spLocks noGrp="1"/>
          </p:cNvSpPr>
          <p:nvPr>
            <p:ph type="sldNum" sz="quarter" idx="12"/>
          </p:nvPr>
        </p:nvSpPr>
        <p:spPr>
          <a:xfrm>
            <a:off x="11640831" y="6492875"/>
            <a:ext cx="551167" cy="365125"/>
          </a:xfrm>
        </p:spPr>
        <p:txBody>
          <a:bodyPr/>
          <a:lstStyle/>
          <a:p>
            <a:fld id="{71335F9C-5C14-4A3D-80E3-A6789108E39A}" type="slidenum">
              <a:rPr lang="en-US" sz="2400" smtClean="0">
                <a:solidFill>
                  <a:schemeClr val="bg1"/>
                </a:solidFill>
                <a:latin typeface="Times New Roman" panose="02020603050405020304" pitchFamily="18" charset="0"/>
                <a:cs typeface="Times New Roman" panose="02020603050405020304" pitchFamily="18" charset="0"/>
              </a:rPr>
              <a:t>3</a:t>
            </a:fld>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115405E-F27D-5E0D-0640-95B3498ECB58}"/>
              </a:ext>
            </a:extLst>
          </p:cNvPr>
          <p:cNvSpPr txBox="1"/>
          <p:nvPr/>
        </p:nvSpPr>
        <p:spPr>
          <a:xfrm>
            <a:off x="10533619" y="5137533"/>
            <a:ext cx="1569487" cy="286232"/>
          </a:xfrm>
          <a:prstGeom prst="rect">
            <a:avLst/>
          </a:prstGeom>
          <a:noFill/>
        </p:spPr>
        <p:txBody>
          <a:bodyPr wrap="square">
            <a:spAutoFit/>
          </a:bodyPr>
          <a:lstStyle/>
          <a:p>
            <a:pPr>
              <a:lnSpc>
                <a:spcPct val="90000"/>
              </a:lnSpc>
              <a:spcAft>
                <a:spcPts val="600"/>
              </a:spcAft>
            </a:pPr>
            <a:r>
              <a:rPr lang="en-US" sz="1400" b="1" dirty="0"/>
              <a:t>Reference: </a:t>
            </a:r>
            <a:r>
              <a:rPr lang="en-US" sz="1400" b="1" dirty="0">
                <a:solidFill>
                  <a:srgbClr val="0000FF"/>
                </a:solidFill>
                <a:hlinkClick r:id="rId3">
                  <a:extLst>
                    <a:ext uri="{A12FA001-AC4F-418D-AE19-62706E023703}">
                      <ahyp:hlinkClr xmlns:ahyp="http://schemas.microsoft.com/office/drawing/2018/hyperlinkcolor" val="tx"/>
                    </a:ext>
                  </a:extLst>
                </a:hlinkClick>
              </a:rPr>
              <a:t>[2]</a:t>
            </a:r>
            <a:endParaRPr lang="en-US" sz="1400" b="1" dirty="0">
              <a:solidFill>
                <a:srgbClr val="0000FF"/>
              </a:solidFill>
            </a:endParaRPr>
          </a:p>
        </p:txBody>
      </p:sp>
      <p:graphicFrame>
        <p:nvGraphicFramePr>
          <p:cNvPr id="21" name="Table 20">
            <a:extLst>
              <a:ext uri="{FF2B5EF4-FFF2-40B4-BE49-F238E27FC236}">
                <a16:creationId xmlns:a16="http://schemas.microsoft.com/office/drawing/2014/main" id="{A9AAF9A9-E6EB-B5EC-09FE-5FB45DBD8BE8}"/>
              </a:ext>
            </a:extLst>
          </p:cNvPr>
          <p:cNvGraphicFramePr>
            <a:graphicFrameLocks noGrp="1"/>
          </p:cNvGraphicFramePr>
          <p:nvPr>
            <p:extLst>
              <p:ext uri="{D42A27DB-BD31-4B8C-83A1-F6EECF244321}">
                <p14:modId xmlns:p14="http://schemas.microsoft.com/office/powerpoint/2010/main" val="1931919751"/>
              </p:ext>
            </p:extLst>
          </p:nvPr>
        </p:nvGraphicFramePr>
        <p:xfrm>
          <a:off x="-3"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rPr>
                        <a:t>Background</a:t>
                      </a:r>
                      <a:endParaRPr lang="en-US"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C23D20AA-2316-766D-E911-8D821E353907}"/>
              </a:ext>
            </a:extLst>
          </p:cNvPr>
          <p:cNvSpPr>
            <a:spLocks noGrp="1"/>
          </p:cNvSpPr>
          <p:nvPr>
            <p:ph idx="1"/>
          </p:nvPr>
        </p:nvSpPr>
        <p:spPr>
          <a:xfrm>
            <a:off x="735236" y="1488613"/>
            <a:ext cx="9812866" cy="3880773"/>
          </a:xfrm>
        </p:spPr>
        <p:txBody>
          <a:bodyPr>
            <a:noAutofit/>
          </a:bodyPr>
          <a:lstStyle/>
          <a:p>
            <a:r>
              <a:rPr lang="en-US" sz="2400" dirty="0">
                <a:latin typeface="Trebuchet MS (Body)"/>
              </a:rPr>
              <a:t>Due to the change of communities, reassigning the districts is critical to our democracy</a:t>
            </a:r>
          </a:p>
          <a:p>
            <a:endParaRPr lang="en-US" sz="2400" dirty="0">
              <a:latin typeface="Trebuchet MS (Body)"/>
            </a:endParaRPr>
          </a:p>
          <a:p>
            <a:r>
              <a:rPr lang="en-US" sz="2400" dirty="0">
                <a:latin typeface="Trebuchet MS (Body)"/>
              </a:rPr>
              <a:t>Maps must be redrawn to ensure the districts are equally populated, comply with laws such as the Voting Rights Act, and   are otherwise representative of a state’s population.</a:t>
            </a:r>
            <a:r>
              <a:rPr lang="en-US" sz="2400" dirty="0">
                <a:solidFill>
                  <a:srgbClr val="0000FF"/>
                </a:solidFill>
                <a:latin typeface="Trebuchet MS (Body)"/>
                <a:hlinkClick r:id="rId4">
                  <a:extLst>
                    <a:ext uri="{A12FA001-AC4F-418D-AE19-62706E023703}">
                      <ahyp:hlinkClr xmlns:ahyp="http://schemas.microsoft.com/office/drawing/2018/hyperlinkcolor" val="tx"/>
                    </a:ext>
                  </a:extLst>
                </a:hlinkClick>
              </a:rPr>
              <a:t>[1]</a:t>
            </a:r>
            <a:r>
              <a:rPr lang="en-US" sz="2400" dirty="0">
                <a:latin typeface="Trebuchet MS (Body)"/>
              </a:rPr>
              <a:t> </a:t>
            </a:r>
          </a:p>
          <a:p>
            <a:endParaRPr lang="en-US" sz="2400" dirty="0">
              <a:latin typeface="Trebuchet MS (Body)"/>
            </a:endParaRPr>
          </a:p>
          <a:p>
            <a:endParaRPr lang="en-US" sz="2400" dirty="0">
              <a:latin typeface="Trebuchet MS (Body)"/>
            </a:endParaRPr>
          </a:p>
          <a:p>
            <a:r>
              <a:rPr lang="en-US" sz="2400" dirty="0">
                <a:latin typeface="Trebuchet MS (Body)"/>
              </a:rPr>
              <a:t>The practice of drawing the boundaries of electoral districts in a way that gives one political party an unfair advantage over its rivals.</a:t>
            </a:r>
            <a:r>
              <a:rPr lang="en-US" sz="2400" b="1" dirty="0">
                <a:solidFill>
                  <a:srgbClr val="0000FF"/>
                </a:solidFill>
                <a:latin typeface="Trebuchet MS (Body)"/>
                <a:hlinkClick r:id="rId3">
                  <a:extLst>
                    <a:ext uri="{A12FA001-AC4F-418D-AE19-62706E023703}">
                      <ahyp:hlinkClr xmlns:ahyp="http://schemas.microsoft.com/office/drawing/2018/hyperlinkcolor" val="tx"/>
                    </a:ext>
                  </a:extLst>
                </a:hlinkClick>
              </a:rPr>
              <a:t>[2]</a:t>
            </a:r>
            <a:endParaRPr lang="en-US" sz="2400" dirty="0">
              <a:latin typeface="Trebuchet MS (Body)"/>
            </a:endParaRPr>
          </a:p>
        </p:txBody>
      </p:sp>
      <p:sp>
        <p:nvSpPr>
          <p:cNvPr id="4" name="Title 1">
            <a:extLst>
              <a:ext uri="{FF2B5EF4-FFF2-40B4-BE49-F238E27FC236}">
                <a16:creationId xmlns:a16="http://schemas.microsoft.com/office/drawing/2014/main" id="{CDE989DF-C700-595E-CC3C-03D0E8CF2F16}"/>
              </a:ext>
            </a:extLst>
          </p:cNvPr>
          <p:cNvSpPr txBox="1">
            <a:spLocks/>
          </p:cNvSpPr>
          <p:nvPr/>
        </p:nvSpPr>
        <p:spPr>
          <a:xfrm>
            <a:off x="0" y="533400"/>
            <a:ext cx="9580752" cy="729695"/>
          </a:xfrm>
          <a:prstGeom prst="rect">
            <a:avLst/>
          </a:prstGeom>
          <a:effectLst/>
        </p:spPr>
        <p:txBody>
          <a:bodyPr vert="horz" lIns="91440" tIns="45720" rIns="91440" bIns="45720" rtlCol="0" anchor="ctr">
            <a:normAutofit fontScale="82500" lnSpcReduction="100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Chapter 1: Background information(Gerrymandering) (1/3)</a:t>
            </a:r>
          </a:p>
        </p:txBody>
      </p:sp>
      <p:pic>
        <p:nvPicPr>
          <p:cNvPr id="6" name="Picture 5" descr="A picture containing table&#10;&#10;Description automatically generated">
            <a:extLst>
              <a:ext uri="{FF2B5EF4-FFF2-40B4-BE49-F238E27FC236}">
                <a16:creationId xmlns:a16="http://schemas.microsoft.com/office/drawing/2014/main" id="{484C9AA8-53F8-0346-A873-D97E5C5872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2648" y="834241"/>
            <a:ext cx="2090458" cy="4263299"/>
          </a:xfrm>
          <a:prstGeom prst="rect">
            <a:avLst/>
          </a:prstGeom>
          <a:ln>
            <a:solidFill>
              <a:schemeClr val="tx1"/>
            </a:solidFill>
          </a:ln>
        </p:spPr>
      </p:pic>
    </p:spTree>
    <p:extLst>
      <p:ext uri="{BB962C8B-B14F-4D97-AF65-F5344CB8AC3E}">
        <p14:creationId xmlns:p14="http://schemas.microsoft.com/office/powerpoint/2010/main" val="3872529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DC81-9873-EB7B-7C29-373183BAC579}"/>
              </a:ext>
            </a:extLst>
          </p:cNvPr>
          <p:cNvSpPr>
            <a:spLocks noGrp="1"/>
          </p:cNvSpPr>
          <p:nvPr>
            <p:ph type="title"/>
          </p:nvPr>
        </p:nvSpPr>
        <p:spPr>
          <a:xfrm>
            <a:off x="2522354" y="665883"/>
            <a:ext cx="6621646" cy="639621"/>
          </a:xfrm>
        </p:spPr>
        <p:txBody>
          <a:bodyPr vert="horz" lIns="91440" tIns="45720" rIns="91440" bIns="45720" rtlCol="0" anchor="ctr">
            <a:normAutofit fontScale="90000"/>
          </a:bodyPr>
          <a:lstStyle/>
          <a:p>
            <a:r>
              <a:rPr lang="en-US" sz="4000" b="1" dirty="0">
                <a:solidFill>
                  <a:schemeClr val="bg1"/>
                </a:solidFill>
                <a:latin typeface="+mn-lt"/>
              </a:rPr>
              <a:t>Rare-earth elements (REEs):</a:t>
            </a:r>
          </a:p>
        </p:txBody>
      </p:sp>
      <p:sp>
        <p:nvSpPr>
          <p:cNvPr id="20" name="Slide Number Placeholder 19">
            <a:extLst>
              <a:ext uri="{FF2B5EF4-FFF2-40B4-BE49-F238E27FC236}">
                <a16:creationId xmlns:a16="http://schemas.microsoft.com/office/drawing/2014/main" id="{A73CA76D-42F0-28EC-76D1-0D982B026E33}"/>
              </a:ext>
            </a:extLst>
          </p:cNvPr>
          <p:cNvSpPr>
            <a:spLocks noGrp="1"/>
          </p:cNvSpPr>
          <p:nvPr>
            <p:ph type="sldNum" sz="quarter" idx="12"/>
          </p:nvPr>
        </p:nvSpPr>
        <p:spPr>
          <a:xfrm>
            <a:off x="11640831" y="6492875"/>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21" name="Table 20">
            <a:extLst>
              <a:ext uri="{FF2B5EF4-FFF2-40B4-BE49-F238E27FC236}">
                <a16:creationId xmlns:a16="http://schemas.microsoft.com/office/drawing/2014/main" id="{A9AAF9A9-E6EB-B5EC-09FE-5FB45DBD8BE8}"/>
              </a:ext>
            </a:extLst>
          </p:cNvPr>
          <p:cNvGraphicFramePr>
            <a:graphicFrameLocks noGrp="1"/>
          </p:cNvGraphicFramePr>
          <p:nvPr/>
        </p:nvGraphicFramePr>
        <p:xfrm>
          <a:off x="-3"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rPr>
                        <a:t>Background</a:t>
                      </a:r>
                      <a:endParaRPr lang="en-US"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sp>
        <p:nvSpPr>
          <p:cNvPr id="3" name="Content Placeholder 2">
            <a:extLst>
              <a:ext uri="{FF2B5EF4-FFF2-40B4-BE49-F238E27FC236}">
                <a16:creationId xmlns:a16="http://schemas.microsoft.com/office/drawing/2014/main" id="{C23D20AA-2316-766D-E911-8D821E353907}"/>
              </a:ext>
            </a:extLst>
          </p:cNvPr>
          <p:cNvSpPr>
            <a:spLocks noGrp="1"/>
          </p:cNvSpPr>
          <p:nvPr>
            <p:ph idx="1"/>
          </p:nvPr>
        </p:nvSpPr>
        <p:spPr>
          <a:xfrm>
            <a:off x="735236" y="1488613"/>
            <a:ext cx="11054178" cy="3880773"/>
          </a:xfrm>
        </p:spPr>
        <p:txBody>
          <a:bodyPr>
            <a:noAutofit/>
          </a:bodyPr>
          <a:lstStyle/>
          <a:p>
            <a:r>
              <a:rPr lang="en-US" sz="2400" b="0" i="0" dirty="0">
                <a:solidFill>
                  <a:srgbClr val="000000"/>
                </a:solidFill>
                <a:effectLst/>
                <a:latin typeface="Helvetica Neue"/>
              </a:rPr>
              <a:t>The legislator districts in Taichung need to be redistributed.</a:t>
            </a:r>
            <a:r>
              <a:rPr lang="en-US" sz="2400" dirty="0">
                <a:solidFill>
                  <a:srgbClr val="0000FF"/>
                </a:solidFill>
                <a:hlinkClick r:id="rId3">
                  <a:extLst>
                    <a:ext uri="{A12FA001-AC4F-418D-AE19-62706E023703}">
                      <ahyp:hlinkClr xmlns:ahyp="http://schemas.microsoft.com/office/drawing/2018/hyperlinkcolor" val="tx"/>
                    </a:ext>
                  </a:extLst>
                </a:hlinkClick>
              </a:rPr>
              <a:t>[1]</a:t>
            </a:r>
            <a:r>
              <a:rPr lang="en-US" sz="2400" dirty="0"/>
              <a:t> </a:t>
            </a:r>
          </a:p>
          <a:p>
            <a:endParaRPr lang="en-US" sz="2400" dirty="0"/>
          </a:p>
          <a:p>
            <a:r>
              <a:rPr lang="en-US" sz="2400" b="0" i="0" dirty="0">
                <a:solidFill>
                  <a:srgbClr val="000000"/>
                </a:solidFill>
                <a:effectLst/>
                <a:latin typeface="Helvetica Neue"/>
              </a:rPr>
              <a:t>Some districts in Taichung contain people from coastal areas to inland areas. However, the demand of those areas are completely different. In order to that, those areas should not be put together</a:t>
            </a:r>
            <a:r>
              <a:rPr lang="en-US" sz="2400" dirty="0"/>
              <a:t>.</a:t>
            </a:r>
            <a:r>
              <a:rPr lang="en-US" sz="2400" dirty="0">
                <a:solidFill>
                  <a:srgbClr val="0000FF"/>
                </a:solidFill>
                <a:hlinkClick r:id="rId4">
                  <a:extLst>
                    <a:ext uri="{A12FA001-AC4F-418D-AE19-62706E023703}">
                      <ahyp:hlinkClr xmlns:ahyp="http://schemas.microsoft.com/office/drawing/2018/hyperlinkcolor" val="tx"/>
                    </a:ext>
                  </a:extLst>
                </a:hlinkClick>
              </a:rPr>
              <a:t>[3]</a:t>
            </a:r>
            <a:endParaRPr lang="en-US" sz="2400" dirty="0">
              <a:solidFill>
                <a:srgbClr val="0000FF"/>
              </a:solidFill>
            </a:endParaRPr>
          </a:p>
          <a:p>
            <a:r>
              <a:rPr lang="en-US" sz="2400" b="0" i="0" dirty="0">
                <a:solidFill>
                  <a:srgbClr val="000000"/>
                </a:solidFill>
                <a:effectLst/>
                <a:latin typeface="Helvetica Neue"/>
              </a:rPr>
              <a:t>For your reference, DPP and KMT are the two biggest political parties in Taiwan. </a:t>
            </a:r>
            <a:r>
              <a:rPr lang="en-US" sz="2400" b="1" i="0" dirty="0">
                <a:solidFill>
                  <a:srgbClr val="92D050"/>
                </a:solidFill>
                <a:effectLst/>
                <a:latin typeface="Helvetica Neue"/>
              </a:rPr>
              <a:t>The representative color of DPP is green</a:t>
            </a:r>
            <a:r>
              <a:rPr lang="en-US" sz="2400" b="0" i="0" dirty="0">
                <a:solidFill>
                  <a:srgbClr val="000000"/>
                </a:solidFill>
                <a:effectLst/>
                <a:latin typeface="Helvetica Neue"/>
              </a:rPr>
              <a:t>, </a:t>
            </a:r>
            <a:r>
              <a:rPr lang="en-US" sz="2400" b="1" i="0" dirty="0">
                <a:solidFill>
                  <a:srgbClr val="003399"/>
                </a:solidFill>
                <a:effectLst/>
                <a:latin typeface="Helvetica Neue"/>
              </a:rPr>
              <a:t>and the representative color of KMT is blue</a:t>
            </a:r>
            <a:r>
              <a:rPr lang="en-US" sz="2400" b="0" i="0" dirty="0">
                <a:effectLst/>
                <a:latin typeface="Helvetica Neue"/>
              </a:rPr>
              <a:t>. </a:t>
            </a:r>
            <a:r>
              <a:rPr lang="en-US" sz="2400" b="0" i="0" dirty="0">
                <a:solidFill>
                  <a:srgbClr val="000000"/>
                </a:solidFill>
                <a:effectLst/>
                <a:latin typeface="Helvetica Neue"/>
              </a:rPr>
              <a:t>Our goal is to redistribute the legislator districts in Taichung and show the results under different conditions.</a:t>
            </a:r>
            <a:r>
              <a:rPr lang="en-US" sz="2400" b="0" i="0" dirty="0">
                <a:solidFill>
                  <a:srgbClr val="0000FF"/>
                </a:solidFill>
                <a:effectLst/>
                <a:latin typeface="Helvetica Neue"/>
                <a:hlinkClick r:id="rId5">
                  <a:extLst>
                    <a:ext uri="{A12FA001-AC4F-418D-AE19-62706E023703}">
                      <ahyp:hlinkClr xmlns:ahyp="http://schemas.microsoft.com/office/drawing/2018/hyperlinkcolor" val="tx"/>
                    </a:ext>
                  </a:extLst>
                </a:hlinkClick>
              </a:rPr>
              <a:t>[4]</a:t>
            </a:r>
            <a:endParaRPr lang="en-US" sz="2400" b="0" i="0" dirty="0">
              <a:solidFill>
                <a:srgbClr val="0000FF"/>
              </a:solidFill>
              <a:effectLst/>
              <a:latin typeface="Helvetica Neue"/>
            </a:endParaRPr>
          </a:p>
          <a:p>
            <a:endParaRPr lang="en-US" sz="2400" dirty="0"/>
          </a:p>
        </p:txBody>
      </p:sp>
      <p:sp>
        <p:nvSpPr>
          <p:cNvPr id="4" name="Title 1">
            <a:extLst>
              <a:ext uri="{FF2B5EF4-FFF2-40B4-BE49-F238E27FC236}">
                <a16:creationId xmlns:a16="http://schemas.microsoft.com/office/drawing/2014/main" id="{CDE989DF-C700-595E-CC3C-03D0E8CF2F16}"/>
              </a:ext>
            </a:extLst>
          </p:cNvPr>
          <p:cNvSpPr txBox="1">
            <a:spLocks/>
          </p:cNvSpPr>
          <p:nvPr/>
        </p:nvSpPr>
        <p:spPr>
          <a:xfrm>
            <a:off x="-4952" y="542199"/>
            <a:ext cx="11794366" cy="729695"/>
          </a:xfrm>
          <a:prstGeom prst="rect">
            <a:avLst/>
          </a:prstGeom>
          <a:effectLst/>
        </p:spPr>
        <p:txBody>
          <a:bodyPr vert="horz" lIns="91440" tIns="45720" rIns="91440" bIns="45720" rtlCol="0" anchor="ctr">
            <a:normAutofit fontScale="82500" lnSpcReduction="200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Chapter 1: Background information(Taichung's legislators rearrangement) (2/3)</a:t>
            </a:r>
          </a:p>
        </p:txBody>
      </p:sp>
      <p:pic>
        <p:nvPicPr>
          <p:cNvPr id="7" name="Picture 6" descr="Graphical user interface, application, table&#10;&#10;Description automatically generated">
            <a:extLst>
              <a:ext uri="{FF2B5EF4-FFF2-40B4-BE49-F238E27FC236}">
                <a16:creationId xmlns:a16="http://schemas.microsoft.com/office/drawing/2014/main" id="{A0928317-3D3B-9222-6842-47043690CD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114" y="5242694"/>
            <a:ext cx="5067300" cy="1521643"/>
          </a:xfrm>
          <a:prstGeom prst="rect">
            <a:avLst/>
          </a:prstGeom>
          <a:ln>
            <a:solidFill>
              <a:schemeClr val="tx1"/>
            </a:solidFill>
          </a:ln>
        </p:spPr>
      </p:pic>
      <p:sp>
        <p:nvSpPr>
          <p:cNvPr id="8" name="TextBox 7">
            <a:extLst>
              <a:ext uri="{FF2B5EF4-FFF2-40B4-BE49-F238E27FC236}">
                <a16:creationId xmlns:a16="http://schemas.microsoft.com/office/drawing/2014/main" id="{3E6951C6-7C3A-E6A3-F805-399672D422F8}"/>
              </a:ext>
            </a:extLst>
          </p:cNvPr>
          <p:cNvSpPr txBox="1"/>
          <p:nvPr/>
        </p:nvSpPr>
        <p:spPr>
          <a:xfrm>
            <a:off x="10421219" y="4956462"/>
            <a:ext cx="1569487" cy="286232"/>
          </a:xfrm>
          <a:prstGeom prst="rect">
            <a:avLst/>
          </a:prstGeom>
          <a:noFill/>
        </p:spPr>
        <p:txBody>
          <a:bodyPr wrap="square">
            <a:spAutoFit/>
          </a:bodyPr>
          <a:lstStyle/>
          <a:p>
            <a:pPr>
              <a:lnSpc>
                <a:spcPct val="90000"/>
              </a:lnSpc>
              <a:spcAft>
                <a:spcPts val="600"/>
              </a:spcAft>
            </a:pPr>
            <a:r>
              <a:rPr lang="en-US" sz="1400" b="1" dirty="0"/>
              <a:t>Reference: </a:t>
            </a:r>
            <a:r>
              <a:rPr lang="en-US" sz="1400" b="0" i="0" dirty="0">
                <a:solidFill>
                  <a:srgbClr val="0000FF"/>
                </a:solidFill>
                <a:effectLst/>
                <a:latin typeface="Helvetica Neue"/>
                <a:hlinkClick r:id="rId5">
                  <a:extLst>
                    <a:ext uri="{A12FA001-AC4F-418D-AE19-62706E023703}">
                      <ahyp:hlinkClr xmlns:ahyp="http://schemas.microsoft.com/office/drawing/2018/hyperlinkcolor" val="tx"/>
                    </a:ext>
                  </a:extLst>
                </a:hlinkClick>
              </a:rPr>
              <a:t>[4]</a:t>
            </a:r>
            <a:endParaRPr lang="en-US" sz="1400" b="1" dirty="0">
              <a:solidFill>
                <a:srgbClr val="0000FF"/>
              </a:solidFill>
            </a:endParaRPr>
          </a:p>
        </p:txBody>
      </p:sp>
    </p:spTree>
    <p:extLst>
      <p:ext uri="{BB962C8B-B14F-4D97-AF65-F5344CB8AC3E}">
        <p14:creationId xmlns:p14="http://schemas.microsoft.com/office/powerpoint/2010/main" val="3372415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3D90C7-EFD7-5361-34BF-6B89EB4822A8}"/>
              </a:ext>
            </a:extLst>
          </p:cNvPr>
          <p:cNvSpPr txBox="1">
            <a:spLocks/>
          </p:cNvSpPr>
          <p:nvPr/>
        </p:nvSpPr>
        <p:spPr>
          <a:xfrm>
            <a:off x="-4952" y="542199"/>
            <a:ext cx="9580752" cy="729695"/>
          </a:xfrm>
          <a:prstGeom prst="rect">
            <a:avLst/>
          </a:prstGeom>
          <a:effectLst/>
        </p:spPr>
        <p:txBody>
          <a:bodyPr vert="horz" lIns="91440" tIns="45720" rIns="91440" bIns="45720" rtlCol="0" anchor="ctr">
            <a:normAutofit fontScale="975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Chapter </a:t>
            </a:r>
            <a:r>
              <a:rPr lang="en-US" sz="3000" dirty="0">
                <a:latin typeface="Trebuchet MS" panose="020B0603020202020204"/>
              </a:rPr>
              <a:t>4</a:t>
            </a: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 benefit to DPP(the winner to win more)</a:t>
            </a:r>
          </a:p>
        </p:txBody>
      </p:sp>
      <p:graphicFrame>
        <p:nvGraphicFramePr>
          <p:cNvPr id="13" name="Table 12">
            <a:extLst>
              <a:ext uri="{FF2B5EF4-FFF2-40B4-BE49-F238E27FC236}">
                <a16:creationId xmlns:a16="http://schemas.microsoft.com/office/drawing/2014/main" id="{5E728989-B157-21AD-231D-BBFC3493B0FB}"/>
              </a:ext>
            </a:extLst>
          </p:cNvPr>
          <p:cNvGraphicFramePr>
            <a:graphicFrameLocks noGrp="1"/>
          </p:cNvGraphicFramePr>
          <p:nvPr/>
        </p:nvGraphicFramePr>
        <p:xfrm>
          <a:off x="-28578"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rPr>
                        <a:t>Model definition</a:t>
                      </a:r>
                      <a:endParaRPr lang="en-US" sz="2000" b="1" kern="1200" dirty="0">
                        <a:solidFill>
                          <a:schemeClr val="bg1"/>
                        </a:solidFill>
                        <a:latin typeface="+mn-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graphicFrame>
        <p:nvGraphicFramePr>
          <p:cNvPr id="9" name="Table 9">
            <a:extLst>
              <a:ext uri="{FF2B5EF4-FFF2-40B4-BE49-F238E27FC236}">
                <a16:creationId xmlns:a16="http://schemas.microsoft.com/office/drawing/2014/main" id="{83136E85-B847-5449-416D-3DA10F58D381}"/>
              </a:ext>
            </a:extLst>
          </p:cNvPr>
          <p:cNvGraphicFramePr>
            <a:graphicFrameLocks noGrp="1"/>
          </p:cNvGraphicFramePr>
          <p:nvPr>
            <p:extLst>
              <p:ext uri="{D42A27DB-BD31-4B8C-83A1-F6EECF244321}">
                <p14:modId xmlns:p14="http://schemas.microsoft.com/office/powerpoint/2010/main" val="267015075"/>
              </p:ext>
            </p:extLst>
          </p:nvPr>
        </p:nvGraphicFramePr>
        <p:xfrm>
          <a:off x="200788" y="1490641"/>
          <a:ext cx="11790423" cy="5265308"/>
        </p:xfrm>
        <a:graphic>
          <a:graphicData uri="http://schemas.openxmlformats.org/drawingml/2006/table">
            <a:tbl>
              <a:tblPr firstRow="1" bandRow="1">
                <a:tableStyleId>{1E171933-4619-4E11-9A3F-F7608DF75F80}</a:tableStyleId>
              </a:tblPr>
              <a:tblGrid>
                <a:gridCol w="2491267">
                  <a:extLst>
                    <a:ext uri="{9D8B030D-6E8A-4147-A177-3AD203B41FA5}">
                      <a16:colId xmlns:a16="http://schemas.microsoft.com/office/drawing/2014/main" val="561409537"/>
                    </a:ext>
                  </a:extLst>
                </a:gridCol>
                <a:gridCol w="9299156">
                  <a:extLst>
                    <a:ext uri="{9D8B030D-6E8A-4147-A177-3AD203B41FA5}">
                      <a16:colId xmlns:a16="http://schemas.microsoft.com/office/drawing/2014/main" val="1929024838"/>
                    </a:ext>
                  </a:extLst>
                </a:gridCol>
              </a:tblGrid>
              <a:tr h="373152">
                <a:tc>
                  <a:txBody>
                    <a:bodyPr/>
                    <a:lstStyle/>
                    <a:p>
                      <a:pPr algn="ctr"/>
                      <a:r>
                        <a:rPr lang="en-US" b="1" dirty="0"/>
                        <a:t>Items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Formula</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601757"/>
                  </a:ext>
                </a:extLst>
              </a:tr>
              <a:tr h="865158">
                <a:tc>
                  <a:txBody>
                    <a:bodyPr/>
                    <a:lstStyle/>
                    <a:p>
                      <a:pPr algn="ctr"/>
                      <a:r>
                        <a:rPr lang="en-US" b="1" dirty="0"/>
                        <a:t>Variables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342900" indent="-342900" algn="l">
                        <a:buAutoNum type="arabicPeriod"/>
                      </a:pPr>
                      <a:r>
                        <a:rPr lang="en-US" sz="1400" b="1" dirty="0"/>
                        <a:t>k = </a:t>
                      </a:r>
                      <a:r>
                        <a:rPr lang="en-US" sz="1400" b="1" dirty="0" err="1"/>
                        <a:t>k_district</a:t>
                      </a:r>
                      <a:endParaRPr lang="en-US" sz="1400" b="1" dirty="0"/>
                    </a:p>
                    <a:p>
                      <a:pPr marL="342900" indent="-342900" algn="l">
                        <a:buAutoNum type="arabicPeriod"/>
                      </a:pPr>
                      <a:r>
                        <a:rPr lang="en-US" sz="1400" b="1" dirty="0"/>
                        <a:t>Distance = the shortest length from </a:t>
                      </a:r>
                      <a:r>
                        <a:rPr lang="en-US" sz="1400" b="1" dirty="0" err="1"/>
                        <a:t>i</a:t>
                      </a:r>
                      <a:r>
                        <a:rPr lang="en-US" sz="1400" b="1" dirty="0"/>
                        <a:t> to j</a:t>
                      </a:r>
                    </a:p>
                    <a:p>
                      <a:pPr marL="342900" indent="-342900" algn="l">
                        <a:buAutoNum type="arabicPeriod"/>
                      </a:pPr>
                      <a:r>
                        <a:rPr lang="en-US" sz="1400" b="1" dirty="0"/>
                        <a:t>Population = the overall votes of Taichung</a:t>
                      </a:r>
                    </a:p>
                    <a:p>
                      <a:pPr marL="342900" indent="-342900" algn="l">
                        <a:buAutoNum type="arabicPeriod"/>
                      </a:pPr>
                      <a:r>
                        <a:rPr lang="en-US" sz="1400" b="1" dirty="0"/>
                        <a:t>Tolerance = Allowed bound</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10837"/>
                  </a:ext>
                </a:extLst>
              </a:tr>
              <a:tr h="748849">
                <a:tc rowSpan="4">
                  <a:txBody>
                    <a:bodyPr/>
                    <a:lstStyle/>
                    <a:p>
                      <a:pPr algn="ctr"/>
                      <a:r>
                        <a:rPr lang="en-US" b="1" dirty="0"/>
                        <a:t>Constraints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91167"/>
                  </a:ext>
                </a:extLst>
              </a:tr>
              <a:tr h="748849">
                <a:tc vMerge="1">
                  <a:txBody>
                    <a:bodyPr/>
                    <a:lstStyle/>
                    <a:p>
                      <a:endParaRPr lang="en-US" dirty="0"/>
                    </a:p>
                  </a:txBody>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382069"/>
                  </a:ext>
                </a:extLst>
              </a:tr>
              <a:tr h="1053029">
                <a:tc vMerge="1">
                  <a:txBody>
                    <a:bodyPr/>
                    <a:lstStyle/>
                    <a:p>
                      <a:endParaRPr lang="en-US" dirty="0"/>
                    </a:p>
                  </a:txBody>
                  <a:tcPr/>
                </a:tc>
                <a:tc>
                  <a:txBody>
                    <a:bodyPr/>
                    <a:lstStyle/>
                    <a:p>
                      <a:pPr algn="l"/>
                      <a:endParaRPr lang="en-US" sz="14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87864"/>
                  </a:ext>
                </a:extLst>
              </a:tr>
              <a:tr h="647700">
                <a:tc vMerge="1">
                  <a:txBody>
                    <a:bodyPr/>
                    <a:lstStyle/>
                    <a:p>
                      <a:endParaRPr lang="en-US"/>
                    </a:p>
                  </a:txBody>
                  <a:tcPr/>
                </a:tc>
                <a:tc>
                  <a:txBody>
                    <a:bodyPr/>
                    <a:lstStyle/>
                    <a:p>
                      <a:pPr algn="l"/>
                      <a:endParaRPr lang="en-US" sz="14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178875"/>
                  </a:ext>
                </a:extLst>
              </a:tr>
              <a:tr h="748849">
                <a:tc>
                  <a:txBody>
                    <a:bodyPr/>
                    <a:lstStyle/>
                    <a:p>
                      <a:pPr algn="ctr"/>
                      <a:r>
                        <a:rPr lang="en-US" b="1" dirty="0"/>
                        <a:t>Objective function</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646289"/>
                  </a:ext>
                </a:extLst>
              </a:tr>
            </a:tbl>
          </a:graphicData>
        </a:graphic>
      </p:graphicFrame>
      <p:sp>
        <p:nvSpPr>
          <p:cNvPr id="10" name="Heptagon 9">
            <a:extLst>
              <a:ext uri="{FF2B5EF4-FFF2-40B4-BE49-F238E27FC236}">
                <a16:creationId xmlns:a16="http://schemas.microsoft.com/office/drawing/2014/main" id="{616FFE12-8099-AEE5-EEC2-C9AA0A393868}"/>
              </a:ext>
            </a:extLst>
          </p:cNvPr>
          <p:cNvSpPr/>
          <p:nvPr/>
        </p:nvSpPr>
        <p:spPr>
          <a:xfrm>
            <a:off x="2751754" y="1848494"/>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1</a:t>
            </a:r>
          </a:p>
        </p:txBody>
      </p:sp>
      <p:sp>
        <p:nvSpPr>
          <p:cNvPr id="12" name="TextBox 11">
            <a:extLst>
              <a:ext uri="{FF2B5EF4-FFF2-40B4-BE49-F238E27FC236}">
                <a16:creationId xmlns:a16="http://schemas.microsoft.com/office/drawing/2014/main" id="{2C0214D5-8FA3-6550-6F37-1CF04ADAD7A8}"/>
              </a:ext>
            </a:extLst>
          </p:cNvPr>
          <p:cNvSpPr txBox="1"/>
          <p:nvPr/>
        </p:nvSpPr>
        <p:spPr>
          <a:xfrm>
            <a:off x="2996955" y="1548130"/>
            <a:ext cx="1905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Trebuchet MS" panose="020B0603020202020204"/>
                <a:ea typeface="+mn-ea"/>
                <a:cs typeface="+mn-cs"/>
              </a:rPr>
              <a:t>Known variables</a:t>
            </a:r>
          </a:p>
        </p:txBody>
      </p:sp>
      <p:sp>
        <p:nvSpPr>
          <p:cNvPr id="37" name="Content Placeholder 2">
            <a:extLst>
              <a:ext uri="{FF2B5EF4-FFF2-40B4-BE49-F238E27FC236}">
                <a16:creationId xmlns:a16="http://schemas.microsoft.com/office/drawing/2014/main" id="{8147BAF6-1B4D-3A24-9180-CA9FBF4FBA54}"/>
              </a:ext>
            </a:extLst>
          </p:cNvPr>
          <p:cNvSpPr txBox="1">
            <a:spLocks/>
          </p:cNvSpPr>
          <p:nvPr/>
        </p:nvSpPr>
        <p:spPr>
          <a:xfrm>
            <a:off x="395318" y="1148397"/>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Follow the chapter 3’s variables and the constraints</a:t>
            </a:r>
          </a:p>
        </p:txBody>
      </p:sp>
      <p:pic>
        <p:nvPicPr>
          <p:cNvPr id="7" name="Picture 6">
            <a:extLst>
              <a:ext uri="{FF2B5EF4-FFF2-40B4-BE49-F238E27FC236}">
                <a16:creationId xmlns:a16="http://schemas.microsoft.com/office/drawing/2014/main" id="{1FA9FB31-4CB2-4A99-8821-8E5168B3A948}"/>
              </a:ext>
            </a:extLst>
          </p:cNvPr>
          <p:cNvPicPr>
            <a:picLocks noChangeAspect="1"/>
          </p:cNvPicPr>
          <p:nvPr/>
        </p:nvPicPr>
        <p:blipFill>
          <a:blip r:embed="rId3"/>
          <a:stretch>
            <a:fillRect/>
          </a:stretch>
        </p:blipFill>
        <p:spPr>
          <a:xfrm>
            <a:off x="6694571" y="1937071"/>
            <a:ext cx="5178647" cy="775413"/>
          </a:xfrm>
          <a:prstGeom prst="rect">
            <a:avLst/>
          </a:prstGeom>
          <a:solidFill>
            <a:schemeClr val="bg1"/>
          </a:solidFill>
          <a:ln w="25400">
            <a:solidFill>
              <a:schemeClr val="tx1"/>
            </a:solidFill>
          </a:ln>
        </p:spPr>
      </p:pic>
      <p:sp>
        <p:nvSpPr>
          <p:cNvPr id="14" name="TextBox 13">
            <a:extLst>
              <a:ext uri="{FF2B5EF4-FFF2-40B4-BE49-F238E27FC236}">
                <a16:creationId xmlns:a16="http://schemas.microsoft.com/office/drawing/2014/main" id="{0535307D-2E7E-C12A-CFCB-59CE6A66F3FA}"/>
              </a:ext>
            </a:extLst>
          </p:cNvPr>
          <p:cNvSpPr txBox="1"/>
          <p:nvPr/>
        </p:nvSpPr>
        <p:spPr>
          <a:xfrm>
            <a:off x="6319851" y="1520285"/>
            <a:ext cx="21727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Trebuchet MS" panose="020B0603020202020204"/>
                <a:ea typeface="+mn-ea"/>
                <a:cs typeface="+mn-cs"/>
              </a:rPr>
              <a:t>Unknown variables</a:t>
            </a:r>
          </a:p>
        </p:txBody>
      </p:sp>
      <p:pic>
        <p:nvPicPr>
          <p:cNvPr id="16" name="Picture 15">
            <a:extLst>
              <a:ext uri="{FF2B5EF4-FFF2-40B4-BE49-F238E27FC236}">
                <a16:creationId xmlns:a16="http://schemas.microsoft.com/office/drawing/2014/main" id="{F78FE30F-1758-0C4A-1800-66888F0755FB}"/>
              </a:ext>
            </a:extLst>
          </p:cNvPr>
          <p:cNvPicPr>
            <a:picLocks noChangeAspect="1"/>
          </p:cNvPicPr>
          <p:nvPr/>
        </p:nvPicPr>
        <p:blipFill>
          <a:blip r:embed="rId4"/>
          <a:stretch>
            <a:fillRect/>
          </a:stretch>
        </p:blipFill>
        <p:spPr>
          <a:xfrm>
            <a:off x="7715475" y="2852208"/>
            <a:ext cx="1409897" cy="600159"/>
          </a:xfrm>
          <a:prstGeom prst="rect">
            <a:avLst/>
          </a:prstGeom>
          <a:solidFill>
            <a:schemeClr val="bg1"/>
          </a:solidFill>
          <a:ln w="25400">
            <a:solidFill>
              <a:schemeClr val="tx1"/>
            </a:solidFill>
          </a:ln>
        </p:spPr>
      </p:pic>
      <p:pic>
        <p:nvPicPr>
          <p:cNvPr id="19" name="Picture 18">
            <a:extLst>
              <a:ext uri="{FF2B5EF4-FFF2-40B4-BE49-F238E27FC236}">
                <a16:creationId xmlns:a16="http://schemas.microsoft.com/office/drawing/2014/main" id="{796B65CD-C4B3-B411-090D-B94C04B33730}"/>
              </a:ext>
            </a:extLst>
          </p:cNvPr>
          <p:cNvPicPr>
            <a:picLocks noChangeAspect="1"/>
          </p:cNvPicPr>
          <p:nvPr/>
        </p:nvPicPr>
        <p:blipFill>
          <a:blip r:embed="rId5"/>
          <a:stretch>
            <a:fillRect/>
          </a:stretch>
        </p:blipFill>
        <p:spPr>
          <a:xfrm>
            <a:off x="6553263" y="3632640"/>
            <a:ext cx="2324424" cy="600159"/>
          </a:xfrm>
          <a:prstGeom prst="rect">
            <a:avLst/>
          </a:prstGeom>
          <a:solidFill>
            <a:schemeClr val="bg1"/>
          </a:solidFill>
          <a:ln w="25400">
            <a:solidFill>
              <a:schemeClr val="tx1"/>
            </a:solidFill>
          </a:ln>
        </p:spPr>
      </p:pic>
      <p:pic>
        <p:nvPicPr>
          <p:cNvPr id="22" name="Picture 21">
            <a:extLst>
              <a:ext uri="{FF2B5EF4-FFF2-40B4-BE49-F238E27FC236}">
                <a16:creationId xmlns:a16="http://schemas.microsoft.com/office/drawing/2014/main" id="{21121CDE-9682-9BDD-81D9-B55ECD9A19E7}"/>
              </a:ext>
            </a:extLst>
          </p:cNvPr>
          <p:cNvPicPr>
            <a:picLocks noChangeAspect="1"/>
          </p:cNvPicPr>
          <p:nvPr/>
        </p:nvPicPr>
        <p:blipFill>
          <a:blip r:embed="rId6"/>
          <a:stretch>
            <a:fillRect/>
          </a:stretch>
        </p:blipFill>
        <p:spPr>
          <a:xfrm>
            <a:off x="7566345" y="5379730"/>
            <a:ext cx="2149155" cy="568648"/>
          </a:xfrm>
          <a:prstGeom prst="rect">
            <a:avLst/>
          </a:prstGeom>
          <a:solidFill>
            <a:schemeClr val="bg1"/>
          </a:solidFill>
          <a:ln w="25400">
            <a:solidFill>
              <a:schemeClr val="tx1"/>
            </a:solidFill>
          </a:ln>
        </p:spPr>
      </p:pic>
      <p:pic>
        <p:nvPicPr>
          <p:cNvPr id="24" name="Picture 23">
            <a:extLst>
              <a:ext uri="{FF2B5EF4-FFF2-40B4-BE49-F238E27FC236}">
                <a16:creationId xmlns:a16="http://schemas.microsoft.com/office/drawing/2014/main" id="{6FD5BEB2-472E-3F52-1581-F049736A6EA2}"/>
              </a:ext>
            </a:extLst>
          </p:cNvPr>
          <p:cNvPicPr>
            <a:picLocks noChangeAspect="1"/>
          </p:cNvPicPr>
          <p:nvPr/>
        </p:nvPicPr>
        <p:blipFill>
          <a:blip r:embed="rId7"/>
          <a:stretch>
            <a:fillRect/>
          </a:stretch>
        </p:blipFill>
        <p:spPr>
          <a:xfrm>
            <a:off x="6712570" y="4371508"/>
            <a:ext cx="3856704" cy="966140"/>
          </a:xfrm>
          <a:prstGeom prst="rect">
            <a:avLst/>
          </a:prstGeom>
          <a:solidFill>
            <a:schemeClr val="bg1"/>
          </a:solidFill>
          <a:ln w="25400">
            <a:solidFill>
              <a:schemeClr val="tx1"/>
            </a:solidFill>
          </a:ln>
        </p:spPr>
      </p:pic>
      <p:sp>
        <p:nvSpPr>
          <p:cNvPr id="25" name="Rectangle 1">
            <a:extLst>
              <a:ext uri="{FF2B5EF4-FFF2-40B4-BE49-F238E27FC236}">
                <a16:creationId xmlns:a16="http://schemas.microsoft.com/office/drawing/2014/main" id="{5E8FD889-CC16-6F76-EAEA-0692B263167B}"/>
              </a:ext>
            </a:extLst>
          </p:cNvPr>
          <p:cNvSpPr>
            <a:spLocks noChangeArrowheads="1"/>
          </p:cNvSpPr>
          <p:nvPr/>
        </p:nvSpPr>
        <p:spPr bwMode="auto">
          <a:xfrm>
            <a:off x="1904991" y="-12838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[{"metadata":{"id":"WDA25bWao-WL"},"id":"WDA25bWao-WL","cell_type":"markdown","source":"## Chapter 1: Introduction(Background information)\n\n**Gerrymandering:**\n- Due to the change of communities, reassigning the districts is critical to our democracy.\n- Maps must be redrawn to ensure the districts are equally populated, comply with laws such as the Voting Rights Act, \nand are otherwise representative of a state’s population. [(Refernce)](http://rportal.lib.ntnu.edu.tw:8080/server/api/core/bitstreams/b16a93bd-c5dd-43d8-8090-918fcfe47b0b/content) \n- The practice of drawing the boundaries of electoral districts in a way that gives one political party an unfair advantage over its rivals. [(Gerrymandering)](https://en.wikipedia.org/wiki/Gerrymandering)\n\n**Taichung's leglilator rearrangement:**\n- The legislator districts in Taichung need to be redistributed. [(Refernce)](http://rportal.lib.ntnu.edu.tw:8080/server/api/core/bitstreams/b16a93bd-c5dd-43d8-8090-918fcfe47b0b/content)\n- Some districts in Taichung contain people from coastal areas to inland areas. However, the demand of those areas are completely different. In order to that, those areas should not be put together.[(Reference)](https://michaelturton.blogspot.com/2008/02/gerrymandering.html)\n- Our goal is to redistribute the legislator districts in Taichung, and show the results under different conditions.\n- For your reference, DPP and KMT are the two biggest political parties in Taiwan. </a:t>
            </a:r>
            <a:r>
              <a:rPr kumimoji="0" lang="en-US" altLang="en-US" sz="1000" b="0" i="0" u="none" strike="noStrike" cap="none" normalizeH="0" baseline="0">
                <a:ln>
                  <a:noFill/>
                </a:ln>
                <a:solidFill>
                  <a:srgbClr val="008000"/>
                </a:solidFill>
                <a:effectLst/>
                <a:latin typeface="Arial Unicode MS"/>
              </a:rPr>
              <a:t>The representative color of DPP is green</a:t>
            </a:r>
            <a:r>
              <a:rPr kumimoji="0" lang="en-US" altLang="en-US" sz="1000" b="0" i="0" u="none" strike="noStrike" cap="none" normalizeH="0" baseline="0">
                <a:ln>
                  <a:noFill/>
                </a:ln>
                <a:solidFill>
                  <a:schemeClr val="tx1"/>
                </a:solidFill>
                <a:effectLst/>
                <a:latin typeface="Arial Unicode MS"/>
              </a:rPr>
              <a:t>, </a:t>
            </a:r>
            <a:r>
              <a:rPr kumimoji="0" lang="en-US" altLang="en-US" sz="1000" b="0" i="0" u="none" strike="noStrike" cap="none" normalizeH="0" baseline="0">
                <a:ln>
                  <a:noFill/>
                </a:ln>
                <a:solidFill>
                  <a:srgbClr val="0000FF"/>
                </a:solidFill>
                <a:effectLst/>
                <a:latin typeface="Arial Unicode MS"/>
              </a:rPr>
              <a:t>and the representative color of KMT is blue.</a:t>
            </a:r>
            <a:r>
              <a:rPr kumimoji="0" lang="en-US" altLang="en-US" sz="1000" b="0" i="0" u="none" strike="noStrike" cap="none" normalizeH="0" baseline="0">
                <a:ln>
                  <a:noFill/>
                </a:ln>
                <a:solidFill>
                  <a:schemeClr val="tx1"/>
                </a:solidFill>
                <a:effectLst/>
                <a:latin typeface="Arial Unicode MS"/>
              </a:rPr>
              <a:t> [(Taichung legislative background)](https://en.wikipedia.org/wiki/Legislative_Yuan_constituencies_in_Taichung_City)\n![2008-2022_Taichung's legislator](feature/Taichung_legislative_conditions.png)\n\n- To make our project more intuitive, we have combine the data from other small parties into DPP or KMT based on their political tendency."}]</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7" name="Picture 26">
            <a:extLst>
              <a:ext uri="{FF2B5EF4-FFF2-40B4-BE49-F238E27FC236}">
                <a16:creationId xmlns:a16="http://schemas.microsoft.com/office/drawing/2014/main" id="{CD7F67DE-B086-0A72-46C8-09680EDA0D56}"/>
              </a:ext>
            </a:extLst>
          </p:cNvPr>
          <p:cNvPicPr>
            <a:picLocks noChangeAspect="1"/>
          </p:cNvPicPr>
          <p:nvPr/>
        </p:nvPicPr>
        <p:blipFill>
          <a:blip r:embed="rId8"/>
          <a:stretch>
            <a:fillRect/>
          </a:stretch>
        </p:blipFill>
        <p:spPr>
          <a:xfrm>
            <a:off x="7545917" y="6072840"/>
            <a:ext cx="2169583" cy="641213"/>
          </a:xfrm>
          <a:prstGeom prst="rect">
            <a:avLst/>
          </a:prstGeom>
          <a:solidFill>
            <a:schemeClr val="bg1"/>
          </a:solidFill>
          <a:ln w="25400">
            <a:solidFill>
              <a:schemeClr val="tx1"/>
            </a:solidFill>
          </a:ln>
        </p:spPr>
      </p:pic>
      <p:sp>
        <p:nvSpPr>
          <p:cNvPr id="28" name="Heptagon 27">
            <a:extLst>
              <a:ext uri="{FF2B5EF4-FFF2-40B4-BE49-F238E27FC236}">
                <a16:creationId xmlns:a16="http://schemas.microsoft.com/office/drawing/2014/main" id="{FBDEE63D-4A08-FC5E-45ED-ACC12E60FE12}"/>
              </a:ext>
            </a:extLst>
          </p:cNvPr>
          <p:cNvSpPr/>
          <p:nvPr/>
        </p:nvSpPr>
        <p:spPr>
          <a:xfrm>
            <a:off x="2766502" y="2099219"/>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2</a:t>
            </a:r>
          </a:p>
        </p:txBody>
      </p:sp>
      <p:sp>
        <p:nvSpPr>
          <p:cNvPr id="29" name="Heptagon 28">
            <a:extLst>
              <a:ext uri="{FF2B5EF4-FFF2-40B4-BE49-F238E27FC236}">
                <a16:creationId xmlns:a16="http://schemas.microsoft.com/office/drawing/2014/main" id="{315F9260-A7C7-38AA-053A-68A9D8CE891C}"/>
              </a:ext>
            </a:extLst>
          </p:cNvPr>
          <p:cNvSpPr/>
          <p:nvPr/>
        </p:nvSpPr>
        <p:spPr>
          <a:xfrm>
            <a:off x="2774286" y="2344682"/>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3</a:t>
            </a:r>
          </a:p>
        </p:txBody>
      </p:sp>
      <p:sp>
        <p:nvSpPr>
          <p:cNvPr id="30" name="Heptagon 29">
            <a:extLst>
              <a:ext uri="{FF2B5EF4-FFF2-40B4-BE49-F238E27FC236}">
                <a16:creationId xmlns:a16="http://schemas.microsoft.com/office/drawing/2014/main" id="{234AFED8-C663-F1C5-E1AD-287D8FF7335A}"/>
              </a:ext>
            </a:extLst>
          </p:cNvPr>
          <p:cNvSpPr/>
          <p:nvPr/>
        </p:nvSpPr>
        <p:spPr>
          <a:xfrm>
            <a:off x="2774288" y="2585916"/>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4</a:t>
            </a:r>
          </a:p>
        </p:txBody>
      </p:sp>
      <p:sp>
        <p:nvSpPr>
          <p:cNvPr id="32" name="Heptagon 31">
            <a:extLst>
              <a:ext uri="{FF2B5EF4-FFF2-40B4-BE49-F238E27FC236}">
                <a16:creationId xmlns:a16="http://schemas.microsoft.com/office/drawing/2014/main" id="{F65CBE77-BF31-A021-1D22-88827AF54A8A}"/>
              </a:ext>
            </a:extLst>
          </p:cNvPr>
          <p:cNvSpPr/>
          <p:nvPr/>
        </p:nvSpPr>
        <p:spPr>
          <a:xfrm>
            <a:off x="6656224" y="1889411"/>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5</a:t>
            </a:r>
          </a:p>
        </p:txBody>
      </p:sp>
      <p:sp>
        <p:nvSpPr>
          <p:cNvPr id="38" name="Diamond 37">
            <a:extLst>
              <a:ext uri="{FF2B5EF4-FFF2-40B4-BE49-F238E27FC236}">
                <a16:creationId xmlns:a16="http://schemas.microsoft.com/office/drawing/2014/main" id="{FE27888D-D0CA-4113-BAF2-797B81B6B366}"/>
              </a:ext>
            </a:extLst>
          </p:cNvPr>
          <p:cNvSpPr/>
          <p:nvPr/>
        </p:nvSpPr>
        <p:spPr>
          <a:xfrm>
            <a:off x="7532595" y="2744909"/>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1</a:t>
            </a:r>
          </a:p>
        </p:txBody>
      </p:sp>
      <p:sp>
        <p:nvSpPr>
          <p:cNvPr id="40" name="Diamond 39">
            <a:extLst>
              <a:ext uri="{FF2B5EF4-FFF2-40B4-BE49-F238E27FC236}">
                <a16:creationId xmlns:a16="http://schemas.microsoft.com/office/drawing/2014/main" id="{0F7CD943-64CB-DED6-F6A5-9C4369DD7641}"/>
              </a:ext>
            </a:extLst>
          </p:cNvPr>
          <p:cNvSpPr/>
          <p:nvPr/>
        </p:nvSpPr>
        <p:spPr>
          <a:xfrm>
            <a:off x="6354202" y="3429000"/>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2</a:t>
            </a:r>
          </a:p>
        </p:txBody>
      </p:sp>
      <p:sp>
        <p:nvSpPr>
          <p:cNvPr id="42" name="Diamond 41">
            <a:extLst>
              <a:ext uri="{FF2B5EF4-FFF2-40B4-BE49-F238E27FC236}">
                <a16:creationId xmlns:a16="http://schemas.microsoft.com/office/drawing/2014/main" id="{4912AC3F-375C-4998-F88C-2B37091EBD44}"/>
              </a:ext>
            </a:extLst>
          </p:cNvPr>
          <p:cNvSpPr/>
          <p:nvPr/>
        </p:nvSpPr>
        <p:spPr>
          <a:xfrm>
            <a:off x="6511691" y="4292389"/>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3</a:t>
            </a:r>
          </a:p>
        </p:txBody>
      </p:sp>
      <p:sp>
        <p:nvSpPr>
          <p:cNvPr id="43" name="Diamond 42">
            <a:extLst>
              <a:ext uri="{FF2B5EF4-FFF2-40B4-BE49-F238E27FC236}">
                <a16:creationId xmlns:a16="http://schemas.microsoft.com/office/drawing/2014/main" id="{C3370E3F-6639-C907-8F53-B61D308CC739}"/>
              </a:ext>
            </a:extLst>
          </p:cNvPr>
          <p:cNvSpPr/>
          <p:nvPr/>
        </p:nvSpPr>
        <p:spPr>
          <a:xfrm>
            <a:off x="7349715" y="5298294"/>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4</a:t>
            </a:r>
          </a:p>
        </p:txBody>
      </p:sp>
    </p:spTree>
    <p:extLst>
      <p:ext uri="{BB962C8B-B14F-4D97-AF65-F5344CB8AC3E}">
        <p14:creationId xmlns:p14="http://schemas.microsoft.com/office/powerpoint/2010/main" val="258481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3D90C7-EFD7-5361-34BF-6B89EB4822A8}"/>
              </a:ext>
            </a:extLst>
          </p:cNvPr>
          <p:cNvSpPr txBox="1">
            <a:spLocks/>
          </p:cNvSpPr>
          <p:nvPr/>
        </p:nvSpPr>
        <p:spPr>
          <a:xfrm>
            <a:off x="-4952" y="542199"/>
            <a:ext cx="9580752" cy="729695"/>
          </a:xfrm>
          <a:prstGeom prst="rect">
            <a:avLst/>
          </a:prstGeom>
          <a:effectLst/>
        </p:spPr>
        <p:txBody>
          <a:bodyPr vert="horz" lIns="91440" tIns="45720" rIns="91440" bIns="45720" rtlCol="0" anchor="ctr">
            <a:normAutofit fontScale="975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Chapter 5: benefit to DPP(the winner to win more)</a:t>
            </a:r>
          </a:p>
        </p:txBody>
      </p:sp>
      <p:sp>
        <p:nvSpPr>
          <p:cNvPr id="11" name="Slide Number Placeholder 10">
            <a:extLst>
              <a:ext uri="{FF2B5EF4-FFF2-40B4-BE49-F238E27FC236}">
                <a16:creationId xmlns:a16="http://schemas.microsoft.com/office/drawing/2014/main" id="{F41C14A3-23A3-ADB6-5365-15C90CD6B54D}"/>
              </a:ext>
            </a:extLst>
          </p:cNvPr>
          <p:cNvSpPr>
            <a:spLocks noGrp="1"/>
          </p:cNvSpPr>
          <p:nvPr>
            <p:ph type="sldNum" sz="quarter" idx="12"/>
          </p:nvPr>
        </p:nvSpPr>
        <p:spPr>
          <a:xfrm>
            <a:off x="11612256" y="6387352"/>
            <a:ext cx="551167" cy="372504"/>
          </a:xfrm>
          <a:noFill/>
          <a:ln w="25400">
            <a:noFill/>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5E728989-B157-21AD-231D-BBFC3493B0FB}"/>
              </a:ext>
            </a:extLst>
          </p:cNvPr>
          <p:cNvGraphicFramePr>
            <a:graphicFrameLocks noGrp="1"/>
          </p:cNvGraphicFramePr>
          <p:nvPr/>
        </p:nvGraphicFramePr>
        <p:xfrm>
          <a:off x="-28578"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rPr>
                        <a:t>Model definition</a:t>
                      </a:r>
                      <a:endParaRPr lang="en-US" sz="2000" b="1" kern="1200" dirty="0">
                        <a:solidFill>
                          <a:schemeClr val="bg1"/>
                        </a:solidFill>
                        <a:latin typeface="+mn-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graphicFrame>
        <p:nvGraphicFramePr>
          <p:cNvPr id="9" name="Table 9">
            <a:extLst>
              <a:ext uri="{FF2B5EF4-FFF2-40B4-BE49-F238E27FC236}">
                <a16:creationId xmlns:a16="http://schemas.microsoft.com/office/drawing/2014/main" id="{83136E85-B847-5449-416D-3DA10F58D381}"/>
              </a:ext>
            </a:extLst>
          </p:cNvPr>
          <p:cNvGraphicFramePr>
            <a:graphicFrameLocks noGrp="1"/>
          </p:cNvGraphicFramePr>
          <p:nvPr>
            <p:extLst>
              <p:ext uri="{D42A27DB-BD31-4B8C-83A1-F6EECF244321}">
                <p14:modId xmlns:p14="http://schemas.microsoft.com/office/powerpoint/2010/main" val="3609110684"/>
              </p:ext>
            </p:extLst>
          </p:nvPr>
        </p:nvGraphicFramePr>
        <p:xfrm>
          <a:off x="200788" y="2021533"/>
          <a:ext cx="11790423" cy="4233706"/>
        </p:xfrm>
        <a:graphic>
          <a:graphicData uri="http://schemas.openxmlformats.org/drawingml/2006/table">
            <a:tbl>
              <a:tblPr firstRow="1" bandRow="1">
                <a:tableStyleId>{1E171933-4619-4E11-9A3F-F7608DF75F80}</a:tableStyleId>
              </a:tblPr>
              <a:tblGrid>
                <a:gridCol w="2491267">
                  <a:extLst>
                    <a:ext uri="{9D8B030D-6E8A-4147-A177-3AD203B41FA5}">
                      <a16:colId xmlns:a16="http://schemas.microsoft.com/office/drawing/2014/main" val="561409537"/>
                    </a:ext>
                  </a:extLst>
                </a:gridCol>
                <a:gridCol w="9299156">
                  <a:extLst>
                    <a:ext uri="{9D8B030D-6E8A-4147-A177-3AD203B41FA5}">
                      <a16:colId xmlns:a16="http://schemas.microsoft.com/office/drawing/2014/main" val="1929024838"/>
                    </a:ext>
                  </a:extLst>
                </a:gridCol>
              </a:tblGrid>
              <a:tr h="373152">
                <a:tc>
                  <a:txBody>
                    <a:bodyPr/>
                    <a:lstStyle/>
                    <a:p>
                      <a:pPr algn="ctr"/>
                      <a:r>
                        <a:rPr lang="en-US" b="1" dirty="0"/>
                        <a:t>Items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Formula</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601757"/>
                  </a:ext>
                </a:extLst>
              </a:tr>
              <a:tr h="865158">
                <a:tc>
                  <a:txBody>
                    <a:bodyPr/>
                    <a:lstStyle/>
                    <a:p>
                      <a:pPr algn="ctr"/>
                      <a:r>
                        <a:rPr lang="en-US" b="1" dirty="0"/>
                        <a:t>Variables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5. Obj &gt;= </a:t>
                      </a:r>
                      <a:r>
                        <a:rPr lang="en-US" sz="1400" b="1" dirty="0" err="1"/>
                        <a:t>min_obj</a:t>
                      </a:r>
                      <a:endParaRPr lang="en-US" sz="14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10837"/>
                  </a:ext>
                </a:extLst>
              </a:tr>
              <a:tr h="748849">
                <a:tc rowSpan="3">
                  <a:txBody>
                    <a:bodyPr/>
                    <a:lstStyle/>
                    <a:p>
                      <a:pPr algn="ctr"/>
                      <a:r>
                        <a:rPr lang="en-US" b="1" dirty="0"/>
                        <a:t>Constraints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91167"/>
                  </a:ext>
                </a:extLst>
              </a:tr>
              <a:tr h="748849">
                <a:tc vMerge="1">
                  <a:txBody>
                    <a:bodyPr/>
                    <a:lstStyle/>
                    <a:p>
                      <a:endParaRPr lang="en-US" dirty="0"/>
                    </a:p>
                  </a:txBody>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382069"/>
                  </a:ext>
                </a:extLst>
              </a:tr>
              <a:tr h="748849">
                <a:tc vMerge="1">
                  <a:txBody>
                    <a:bodyPr/>
                    <a:lstStyle/>
                    <a:p>
                      <a:endParaRPr lang="en-US" dirty="0"/>
                    </a:p>
                  </a:txBody>
                  <a:tcPr/>
                </a:tc>
                <a:tc>
                  <a:txBody>
                    <a:bodyPr/>
                    <a:lstStyle/>
                    <a:p>
                      <a:pPr algn="l"/>
                      <a:r>
                        <a:rPr lang="en-US" sz="1400" b="1" dirty="0"/>
                        <a:t>Modify the chapter 3’s objective function to be a constraint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87864"/>
                  </a:ext>
                </a:extLst>
              </a:tr>
              <a:tr h="748849">
                <a:tc>
                  <a:txBody>
                    <a:bodyPr/>
                    <a:lstStyle/>
                    <a:p>
                      <a:pPr algn="ctr"/>
                      <a:r>
                        <a:rPr lang="en-US" b="1" dirty="0"/>
                        <a:t>Objective function</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646289"/>
                  </a:ext>
                </a:extLst>
              </a:tr>
            </a:tbl>
          </a:graphicData>
        </a:graphic>
      </p:graphicFrame>
      <p:pic>
        <p:nvPicPr>
          <p:cNvPr id="3" name="Picture 2">
            <a:extLst>
              <a:ext uri="{FF2B5EF4-FFF2-40B4-BE49-F238E27FC236}">
                <a16:creationId xmlns:a16="http://schemas.microsoft.com/office/drawing/2014/main" id="{8C2AF353-720D-4673-EF77-973B1A52760B}"/>
              </a:ext>
            </a:extLst>
          </p:cNvPr>
          <p:cNvPicPr>
            <a:picLocks noChangeAspect="1"/>
          </p:cNvPicPr>
          <p:nvPr/>
        </p:nvPicPr>
        <p:blipFill>
          <a:blip r:embed="rId3"/>
          <a:stretch>
            <a:fillRect/>
          </a:stretch>
        </p:blipFill>
        <p:spPr>
          <a:xfrm>
            <a:off x="6095999" y="2553213"/>
            <a:ext cx="5525271" cy="638264"/>
          </a:xfrm>
          <a:prstGeom prst="rect">
            <a:avLst/>
          </a:prstGeom>
          <a:solidFill>
            <a:schemeClr val="bg1"/>
          </a:solidFill>
          <a:ln w="25400">
            <a:solidFill>
              <a:schemeClr val="tx1"/>
            </a:solidFill>
          </a:ln>
        </p:spPr>
      </p:pic>
      <p:sp>
        <p:nvSpPr>
          <p:cNvPr id="4" name="Heptagon 3">
            <a:extLst>
              <a:ext uri="{FF2B5EF4-FFF2-40B4-BE49-F238E27FC236}">
                <a16:creationId xmlns:a16="http://schemas.microsoft.com/office/drawing/2014/main" id="{04F83003-5E78-F0F6-8EBD-E27AC5B92DFF}"/>
              </a:ext>
            </a:extLst>
          </p:cNvPr>
          <p:cNvSpPr/>
          <p:nvPr/>
        </p:nvSpPr>
        <p:spPr>
          <a:xfrm>
            <a:off x="5921756" y="2273716"/>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7</a:t>
            </a:r>
          </a:p>
        </p:txBody>
      </p:sp>
      <p:sp>
        <p:nvSpPr>
          <p:cNvPr id="6" name="TextBox 5">
            <a:extLst>
              <a:ext uri="{FF2B5EF4-FFF2-40B4-BE49-F238E27FC236}">
                <a16:creationId xmlns:a16="http://schemas.microsoft.com/office/drawing/2014/main" id="{149F17A2-1F0A-A6AE-A511-96D598E1E895}"/>
              </a:ext>
            </a:extLst>
          </p:cNvPr>
          <p:cNvSpPr txBox="1"/>
          <p:nvPr/>
        </p:nvSpPr>
        <p:spPr>
          <a:xfrm>
            <a:off x="5744778" y="2466895"/>
            <a:ext cx="2179962" cy="369332"/>
          </a:xfrm>
          <a:prstGeom prst="rect">
            <a:avLst/>
          </a:prstGeom>
          <a:noFill/>
        </p:spPr>
        <p:txBody>
          <a:bodyPr wrap="square" rtlCol="0">
            <a:spAutoFit/>
          </a:bodyPr>
          <a:lstStyle/>
          <a:p>
            <a:r>
              <a:rPr lang="en-US" dirty="0">
                <a:highlight>
                  <a:srgbClr val="FFFF00"/>
                </a:highlight>
              </a:rPr>
              <a:t>Unknown variables</a:t>
            </a:r>
          </a:p>
        </p:txBody>
      </p:sp>
      <p:pic>
        <p:nvPicPr>
          <p:cNvPr id="8" name="Picture 7">
            <a:extLst>
              <a:ext uri="{FF2B5EF4-FFF2-40B4-BE49-F238E27FC236}">
                <a16:creationId xmlns:a16="http://schemas.microsoft.com/office/drawing/2014/main" id="{594CD1EB-ED28-3DB2-09FD-55EB41085558}"/>
              </a:ext>
            </a:extLst>
          </p:cNvPr>
          <p:cNvPicPr>
            <a:picLocks noChangeAspect="1"/>
          </p:cNvPicPr>
          <p:nvPr/>
        </p:nvPicPr>
        <p:blipFill>
          <a:blip r:embed="rId4"/>
          <a:stretch>
            <a:fillRect/>
          </a:stretch>
        </p:blipFill>
        <p:spPr>
          <a:xfrm>
            <a:off x="4505843" y="2078054"/>
            <a:ext cx="708883" cy="1169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Heptagon 9">
            <a:extLst>
              <a:ext uri="{FF2B5EF4-FFF2-40B4-BE49-F238E27FC236}">
                <a16:creationId xmlns:a16="http://schemas.microsoft.com/office/drawing/2014/main" id="{616FFE12-8099-AEE5-EEC2-C9AA0A393868}"/>
              </a:ext>
            </a:extLst>
          </p:cNvPr>
          <p:cNvSpPr/>
          <p:nvPr/>
        </p:nvSpPr>
        <p:spPr>
          <a:xfrm>
            <a:off x="2718978" y="2706439"/>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6</a:t>
            </a:r>
          </a:p>
        </p:txBody>
      </p:sp>
      <p:sp>
        <p:nvSpPr>
          <p:cNvPr id="12" name="TextBox 11">
            <a:extLst>
              <a:ext uri="{FF2B5EF4-FFF2-40B4-BE49-F238E27FC236}">
                <a16:creationId xmlns:a16="http://schemas.microsoft.com/office/drawing/2014/main" id="{2C0214D5-8FA3-6550-6F37-1CF04ADAD7A8}"/>
              </a:ext>
            </a:extLst>
          </p:cNvPr>
          <p:cNvSpPr txBox="1"/>
          <p:nvPr/>
        </p:nvSpPr>
        <p:spPr>
          <a:xfrm>
            <a:off x="2622252" y="2353011"/>
            <a:ext cx="1905000" cy="369332"/>
          </a:xfrm>
          <a:prstGeom prst="rect">
            <a:avLst/>
          </a:prstGeom>
          <a:noFill/>
        </p:spPr>
        <p:txBody>
          <a:bodyPr wrap="square" rtlCol="0">
            <a:spAutoFit/>
          </a:bodyPr>
          <a:lstStyle/>
          <a:p>
            <a:r>
              <a:rPr lang="en-US" dirty="0">
                <a:highlight>
                  <a:srgbClr val="FFFF00"/>
                </a:highlight>
              </a:rPr>
              <a:t>Known variables</a:t>
            </a:r>
          </a:p>
        </p:txBody>
      </p:sp>
      <p:pic>
        <p:nvPicPr>
          <p:cNvPr id="17" name="Picture 16">
            <a:extLst>
              <a:ext uri="{FF2B5EF4-FFF2-40B4-BE49-F238E27FC236}">
                <a16:creationId xmlns:a16="http://schemas.microsoft.com/office/drawing/2014/main" id="{352E80BD-95E8-7E7E-F1E4-25921AB7A492}"/>
              </a:ext>
            </a:extLst>
          </p:cNvPr>
          <p:cNvPicPr>
            <a:picLocks noChangeAspect="1"/>
          </p:cNvPicPr>
          <p:nvPr/>
        </p:nvPicPr>
        <p:blipFill>
          <a:blip r:embed="rId5"/>
          <a:stretch>
            <a:fillRect/>
          </a:stretch>
        </p:blipFill>
        <p:spPr>
          <a:xfrm>
            <a:off x="6562475" y="5560011"/>
            <a:ext cx="1362265" cy="571580"/>
          </a:xfrm>
          <a:prstGeom prst="rect">
            <a:avLst/>
          </a:prstGeom>
          <a:solidFill>
            <a:schemeClr val="bg1"/>
          </a:solidFill>
          <a:ln w="25400">
            <a:solidFill>
              <a:schemeClr val="tx1"/>
            </a:solidFill>
          </a:ln>
        </p:spPr>
      </p:pic>
      <p:pic>
        <p:nvPicPr>
          <p:cNvPr id="21" name="Picture 20">
            <a:extLst>
              <a:ext uri="{FF2B5EF4-FFF2-40B4-BE49-F238E27FC236}">
                <a16:creationId xmlns:a16="http://schemas.microsoft.com/office/drawing/2014/main" id="{E4DADAD0-B197-6A92-384E-BF5120D50EA2}"/>
              </a:ext>
            </a:extLst>
          </p:cNvPr>
          <p:cNvPicPr>
            <a:picLocks noChangeAspect="1"/>
          </p:cNvPicPr>
          <p:nvPr/>
        </p:nvPicPr>
        <p:blipFill>
          <a:blip r:embed="rId6"/>
          <a:stretch>
            <a:fillRect/>
          </a:stretch>
        </p:blipFill>
        <p:spPr>
          <a:xfrm>
            <a:off x="7881409" y="4817122"/>
            <a:ext cx="2610214" cy="619211"/>
          </a:xfrm>
          <a:prstGeom prst="rect">
            <a:avLst/>
          </a:prstGeom>
          <a:solidFill>
            <a:schemeClr val="bg1"/>
          </a:solidFill>
          <a:ln w="25400">
            <a:solidFill>
              <a:schemeClr val="tx1"/>
            </a:solidFill>
          </a:ln>
        </p:spPr>
      </p:pic>
      <p:pic>
        <p:nvPicPr>
          <p:cNvPr id="31" name="Picture 30">
            <a:extLst>
              <a:ext uri="{FF2B5EF4-FFF2-40B4-BE49-F238E27FC236}">
                <a16:creationId xmlns:a16="http://schemas.microsoft.com/office/drawing/2014/main" id="{A3D4EB63-D154-188B-EBB5-69B6E23750CA}"/>
              </a:ext>
            </a:extLst>
          </p:cNvPr>
          <p:cNvPicPr>
            <a:picLocks noChangeAspect="1"/>
          </p:cNvPicPr>
          <p:nvPr/>
        </p:nvPicPr>
        <p:blipFill>
          <a:blip r:embed="rId7"/>
          <a:stretch>
            <a:fillRect/>
          </a:stretch>
        </p:blipFill>
        <p:spPr>
          <a:xfrm>
            <a:off x="5864598" y="4034686"/>
            <a:ext cx="2667372" cy="666843"/>
          </a:xfrm>
          <a:prstGeom prst="rect">
            <a:avLst/>
          </a:prstGeom>
          <a:solidFill>
            <a:schemeClr val="bg1"/>
          </a:solidFill>
          <a:ln w="25400">
            <a:solidFill>
              <a:schemeClr val="tx1"/>
            </a:solidFill>
          </a:ln>
        </p:spPr>
      </p:pic>
      <p:pic>
        <p:nvPicPr>
          <p:cNvPr id="33" name="Picture 32">
            <a:extLst>
              <a:ext uri="{FF2B5EF4-FFF2-40B4-BE49-F238E27FC236}">
                <a16:creationId xmlns:a16="http://schemas.microsoft.com/office/drawing/2014/main" id="{6D085F74-7ED7-9632-0937-E62FF4047A55}"/>
              </a:ext>
            </a:extLst>
          </p:cNvPr>
          <p:cNvPicPr>
            <a:picLocks noChangeAspect="1"/>
          </p:cNvPicPr>
          <p:nvPr/>
        </p:nvPicPr>
        <p:blipFill>
          <a:blip r:embed="rId8"/>
          <a:stretch>
            <a:fillRect/>
          </a:stretch>
        </p:blipFill>
        <p:spPr>
          <a:xfrm>
            <a:off x="6044356" y="3406868"/>
            <a:ext cx="1981477" cy="371527"/>
          </a:xfrm>
          <a:prstGeom prst="rect">
            <a:avLst/>
          </a:prstGeom>
          <a:solidFill>
            <a:schemeClr val="bg1"/>
          </a:solidFill>
          <a:ln w="25400">
            <a:solidFill>
              <a:schemeClr val="tx1"/>
            </a:solidFill>
          </a:ln>
        </p:spPr>
      </p:pic>
      <p:sp>
        <p:nvSpPr>
          <p:cNvPr id="34" name="Diamond 33">
            <a:extLst>
              <a:ext uri="{FF2B5EF4-FFF2-40B4-BE49-F238E27FC236}">
                <a16:creationId xmlns:a16="http://schemas.microsoft.com/office/drawing/2014/main" id="{2B155558-3F9F-F7CC-0822-C572CFC6D9B0}"/>
              </a:ext>
            </a:extLst>
          </p:cNvPr>
          <p:cNvSpPr/>
          <p:nvPr/>
        </p:nvSpPr>
        <p:spPr>
          <a:xfrm>
            <a:off x="5744778" y="3277795"/>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5</a:t>
            </a:r>
          </a:p>
        </p:txBody>
      </p:sp>
      <p:sp>
        <p:nvSpPr>
          <p:cNvPr id="35" name="Diamond 34">
            <a:extLst>
              <a:ext uri="{FF2B5EF4-FFF2-40B4-BE49-F238E27FC236}">
                <a16:creationId xmlns:a16="http://schemas.microsoft.com/office/drawing/2014/main" id="{4372B7C1-2701-E7AE-FC69-AC514F078460}"/>
              </a:ext>
            </a:extLst>
          </p:cNvPr>
          <p:cNvSpPr/>
          <p:nvPr/>
        </p:nvSpPr>
        <p:spPr>
          <a:xfrm>
            <a:off x="5607519" y="3940428"/>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6</a:t>
            </a:r>
          </a:p>
        </p:txBody>
      </p:sp>
      <p:sp>
        <p:nvSpPr>
          <p:cNvPr id="36" name="Diamond 35">
            <a:extLst>
              <a:ext uri="{FF2B5EF4-FFF2-40B4-BE49-F238E27FC236}">
                <a16:creationId xmlns:a16="http://schemas.microsoft.com/office/drawing/2014/main" id="{950FADA2-DF2F-006E-037D-592A906BD679}"/>
              </a:ext>
            </a:extLst>
          </p:cNvPr>
          <p:cNvSpPr/>
          <p:nvPr/>
        </p:nvSpPr>
        <p:spPr>
          <a:xfrm>
            <a:off x="7576617" y="4733576"/>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7</a:t>
            </a:r>
          </a:p>
        </p:txBody>
      </p:sp>
      <p:sp>
        <p:nvSpPr>
          <p:cNvPr id="37" name="Content Placeholder 2">
            <a:extLst>
              <a:ext uri="{FF2B5EF4-FFF2-40B4-BE49-F238E27FC236}">
                <a16:creationId xmlns:a16="http://schemas.microsoft.com/office/drawing/2014/main" id="{8147BAF6-1B4D-3A24-9180-CA9FBF4FBA54}"/>
              </a:ext>
            </a:extLst>
          </p:cNvPr>
          <p:cNvSpPr txBox="1">
            <a:spLocks/>
          </p:cNvSpPr>
          <p:nvPr/>
        </p:nvSpPr>
        <p:spPr>
          <a:xfrm>
            <a:off x="395318" y="1148397"/>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Follow the chapter 4’s variables and the constraints</a:t>
            </a:r>
          </a:p>
        </p:txBody>
      </p:sp>
    </p:spTree>
    <p:extLst>
      <p:ext uri="{BB962C8B-B14F-4D97-AF65-F5344CB8AC3E}">
        <p14:creationId xmlns:p14="http://schemas.microsoft.com/office/powerpoint/2010/main" val="135859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3D90C7-EFD7-5361-34BF-6B89EB4822A8}"/>
              </a:ext>
            </a:extLst>
          </p:cNvPr>
          <p:cNvSpPr txBox="1">
            <a:spLocks/>
          </p:cNvSpPr>
          <p:nvPr/>
        </p:nvSpPr>
        <p:spPr>
          <a:xfrm>
            <a:off x="-28578" y="544248"/>
            <a:ext cx="9580752" cy="729695"/>
          </a:xfrm>
          <a:prstGeom prst="rect">
            <a:avLst/>
          </a:prstGeom>
          <a:effectLst/>
        </p:spPr>
        <p:txBody>
          <a:bodyPr vert="horz" lIns="91440" tIns="45720" rIns="91440" bIns="45720" rtlCol="0" anchor="ctr">
            <a:normAutofit fontScale="975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dirty="0">
                <a:ln w="3175" cmpd="sng">
                  <a:noFill/>
                </a:ln>
                <a:solidFill>
                  <a:srgbClr val="0033CC"/>
                </a:solidFill>
                <a:effectLst/>
                <a:uLnTx/>
                <a:uFillTx/>
                <a:latin typeface="Trebuchet MS" panose="020B0603020202020204"/>
                <a:ea typeface="+mj-ea"/>
                <a:cs typeface="+mj-cs"/>
              </a:rPr>
              <a:t>Chapter 6: benefit to KMT(the loser to loss less)</a:t>
            </a:r>
          </a:p>
        </p:txBody>
      </p:sp>
      <p:sp>
        <p:nvSpPr>
          <p:cNvPr id="11" name="Slide Number Placeholder 10">
            <a:extLst>
              <a:ext uri="{FF2B5EF4-FFF2-40B4-BE49-F238E27FC236}">
                <a16:creationId xmlns:a16="http://schemas.microsoft.com/office/drawing/2014/main" id="{F41C14A3-23A3-ADB6-5365-15C90CD6B54D}"/>
              </a:ext>
            </a:extLst>
          </p:cNvPr>
          <p:cNvSpPr>
            <a:spLocks noGrp="1"/>
          </p:cNvSpPr>
          <p:nvPr>
            <p:ph type="sldNum" sz="quarter" idx="12"/>
          </p:nvPr>
        </p:nvSpPr>
        <p:spPr>
          <a:xfrm>
            <a:off x="11612256" y="6387352"/>
            <a:ext cx="551167" cy="372504"/>
          </a:xfrm>
          <a:noFill/>
          <a:ln w="25400">
            <a:noFill/>
          </a:ln>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prstClr val="white"/>
                </a:solidFill>
                <a:effectLst/>
                <a:uLnTx/>
                <a:uFillTx/>
                <a:latin typeface="Times New Roman" panose="02020603050405020304" pitchFamily="18" charset="0"/>
                <a:ea typeface="+mn-ea"/>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5E728989-B157-21AD-231D-BBFC3493B0FB}"/>
              </a:ext>
            </a:extLst>
          </p:cNvPr>
          <p:cNvGraphicFramePr>
            <a:graphicFrameLocks noGrp="1"/>
          </p:cNvGraphicFramePr>
          <p:nvPr/>
        </p:nvGraphicFramePr>
        <p:xfrm>
          <a:off x="-28578" y="0"/>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bg1"/>
                          </a:solidFill>
                        </a:rPr>
                        <a:t>Model definition</a:t>
                      </a:r>
                      <a:endParaRPr lang="en-US" sz="2000" b="1" kern="1200" dirty="0">
                        <a:solidFill>
                          <a:schemeClr val="bg1"/>
                        </a:solidFill>
                        <a:latin typeface="+mn-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tx1"/>
                          </a:solidFill>
                        </a:rPr>
                        <a:t>Conclusion</a:t>
                      </a:r>
                      <a:endParaRPr lang="en-US" altLang="zh-CN"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graphicFrame>
        <p:nvGraphicFramePr>
          <p:cNvPr id="9" name="Table 9">
            <a:extLst>
              <a:ext uri="{FF2B5EF4-FFF2-40B4-BE49-F238E27FC236}">
                <a16:creationId xmlns:a16="http://schemas.microsoft.com/office/drawing/2014/main" id="{83136E85-B847-5449-416D-3DA10F58D381}"/>
              </a:ext>
            </a:extLst>
          </p:cNvPr>
          <p:cNvGraphicFramePr>
            <a:graphicFrameLocks noGrp="1"/>
          </p:cNvGraphicFramePr>
          <p:nvPr>
            <p:extLst>
              <p:ext uri="{D42A27DB-BD31-4B8C-83A1-F6EECF244321}">
                <p14:modId xmlns:p14="http://schemas.microsoft.com/office/powerpoint/2010/main" val="1380626935"/>
              </p:ext>
            </p:extLst>
          </p:nvPr>
        </p:nvGraphicFramePr>
        <p:xfrm>
          <a:off x="200788" y="2339033"/>
          <a:ext cx="11790423" cy="4233706"/>
        </p:xfrm>
        <a:graphic>
          <a:graphicData uri="http://schemas.openxmlformats.org/drawingml/2006/table">
            <a:tbl>
              <a:tblPr firstRow="1" bandRow="1">
                <a:tableStyleId>{1E171933-4619-4E11-9A3F-F7608DF75F80}</a:tableStyleId>
              </a:tblPr>
              <a:tblGrid>
                <a:gridCol w="2491267">
                  <a:extLst>
                    <a:ext uri="{9D8B030D-6E8A-4147-A177-3AD203B41FA5}">
                      <a16:colId xmlns:a16="http://schemas.microsoft.com/office/drawing/2014/main" val="561409537"/>
                    </a:ext>
                  </a:extLst>
                </a:gridCol>
                <a:gridCol w="9299156">
                  <a:extLst>
                    <a:ext uri="{9D8B030D-6E8A-4147-A177-3AD203B41FA5}">
                      <a16:colId xmlns:a16="http://schemas.microsoft.com/office/drawing/2014/main" val="1929024838"/>
                    </a:ext>
                  </a:extLst>
                </a:gridCol>
              </a:tblGrid>
              <a:tr h="373152">
                <a:tc>
                  <a:txBody>
                    <a:bodyPr/>
                    <a:lstStyle/>
                    <a:p>
                      <a:pPr algn="ctr"/>
                      <a:r>
                        <a:rPr lang="en-US" b="1" dirty="0"/>
                        <a:t>Items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Formula</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2601757"/>
                  </a:ext>
                </a:extLst>
              </a:tr>
              <a:tr h="865158">
                <a:tc>
                  <a:txBody>
                    <a:bodyPr/>
                    <a:lstStyle/>
                    <a:p>
                      <a:pPr algn="ctr"/>
                      <a:r>
                        <a:rPr lang="en-US" b="1" dirty="0"/>
                        <a:t>Variables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1" dirty="0"/>
                        <a:t>5. Obj &gt;= </a:t>
                      </a:r>
                      <a:r>
                        <a:rPr lang="en-US" sz="1400" b="1" dirty="0" err="1"/>
                        <a:t>min_obj</a:t>
                      </a:r>
                      <a:endParaRPr lang="en-US" sz="1400"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510837"/>
                  </a:ext>
                </a:extLst>
              </a:tr>
              <a:tr h="748849">
                <a:tc rowSpan="3">
                  <a:txBody>
                    <a:bodyPr/>
                    <a:lstStyle/>
                    <a:p>
                      <a:pPr algn="ctr"/>
                      <a:r>
                        <a:rPr lang="en-US" b="1" dirty="0"/>
                        <a:t>Constraints</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8691167"/>
                  </a:ext>
                </a:extLst>
              </a:tr>
              <a:tr h="748849">
                <a:tc vMerge="1">
                  <a:txBody>
                    <a:bodyPr/>
                    <a:lstStyle/>
                    <a:p>
                      <a:endParaRPr lang="en-US" dirty="0"/>
                    </a:p>
                  </a:txBody>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9382069"/>
                  </a:ext>
                </a:extLst>
              </a:tr>
              <a:tr h="748849">
                <a:tc vMerge="1">
                  <a:txBody>
                    <a:bodyPr/>
                    <a:lstStyle/>
                    <a:p>
                      <a:endParaRPr lang="en-US" dirty="0"/>
                    </a:p>
                  </a:txBody>
                  <a:tcPr/>
                </a:tc>
                <a:tc>
                  <a:txBody>
                    <a:bodyPr/>
                    <a:lstStyle/>
                    <a:p>
                      <a:pPr algn="l"/>
                      <a:r>
                        <a:rPr lang="en-US" sz="1400" b="1" dirty="0"/>
                        <a:t>Modify the chapter 3’s objective function to be a constraint</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87864"/>
                  </a:ext>
                </a:extLst>
              </a:tr>
              <a:tr h="748849">
                <a:tc>
                  <a:txBody>
                    <a:bodyPr/>
                    <a:lstStyle/>
                    <a:p>
                      <a:pPr algn="ctr"/>
                      <a:r>
                        <a:rPr lang="en-US" b="1" dirty="0"/>
                        <a:t>Objective function</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US" b="1"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3646289"/>
                  </a:ext>
                </a:extLst>
              </a:tr>
            </a:tbl>
          </a:graphicData>
        </a:graphic>
      </p:graphicFrame>
      <p:pic>
        <p:nvPicPr>
          <p:cNvPr id="3" name="Picture 2">
            <a:extLst>
              <a:ext uri="{FF2B5EF4-FFF2-40B4-BE49-F238E27FC236}">
                <a16:creationId xmlns:a16="http://schemas.microsoft.com/office/drawing/2014/main" id="{8C2AF353-720D-4673-EF77-973B1A52760B}"/>
              </a:ext>
            </a:extLst>
          </p:cNvPr>
          <p:cNvPicPr>
            <a:picLocks noChangeAspect="1"/>
          </p:cNvPicPr>
          <p:nvPr/>
        </p:nvPicPr>
        <p:blipFill>
          <a:blip r:embed="rId3"/>
          <a:stretch>
            <a:fillRect/>
          </a:stretch>
        </p:blipFill>
        <p:spPr>
          <a:xfrm>
            <a:off x="6095999" y="2870713"/>
            <a:ext cx="5525271" cy="638264"/>
          </a:xfrm>
          <a:prstGeom prst="rect">
            <a:avLst/>
          </a:prstGeom>
          <a:solidFill>
            <a:schemeClr val="bg1"/>
          </a:solidFill>
          <a:ln w="25400">
            <a:solidFill>
              <a:schemeClr val="tx1"/>
            </a:solidFill>
          </a:ln>
        </p:spPr>
      </p:pic>
      <p:sp>
        <p:nvSpPr>
          <p:cNvPr id="4" name="Heptagon 3">
            <a:extLst>
              <a:ext uri="{FF2B5EF4-FFF2-40B4-BE49-F238E27FC236}">
                <a16:creationId xmlns:a16="http://schemas.microsoft.com/office/drawing/2014/main" id="{04F83003-5E78-F0F6-8EBD-E27AC5B92DFF}"/>
              </a:ext>
            </a:extLst>
          </p:cNvPr>
          <p:cNvSpPr/>
          <p:nvPr/>
        </p:nvSpPr>
        <p:spPr>
          <a:xfrm>
            <a:off x="5921756" y="2591216"/>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7</a:t>
            </a:r>
          </a:p>
        </p:txBody>
      </p:sp>
      <p:sp>
        <p:nvSpPr>
          <p:cNvPr id="6" name="TextBox 5">
            <a:extLst>
              <a:ext uri="{FF2B5EF4-FFF2-40B4-BE49-F238E27FC236}">
                <a16:creationId xmlns:a16="http://schemas.microsoft.com/office/drawing/2014/main" id="{149F17A2-1F0A-A6AE-A511-96D598E1E895}"/>
              </a:ext>
            </a:extLst>
          </p:cNvPr>
          <p:cNvSpPr txBox="1"/>
          <p:nvPr/>
        </p:nvSpPr>
        <p:spPr>
          <a:xfrm>
            <a:off x="5744778" y="2784395"/>
            <a:ext cx="217996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Trebuchet MS" panose="020B0603020202020204"/>
                <a:ea typeface="+mn-ea"/>
                <a:cs typeface="+mn-cs"/>
              </a:rPr>
              <a:t>Unknown variables</a:t>
            </a:r>
          </a:p>
        </p:txBody>
      </p:sp>
      <p:pic>
        <p:nvPicPr>
          <p:cNvPr id="8" name="Picture 7">
            <a:extLst>
              <a:ext uri="{FF2B5EF4-FFF2-40B4-BE49-F238E27FC236}">
                <a16:creationId xmlns:a16="http://schemas.microsoft.com/office/drawing/2014/main" id="{594CD1EB-ED28-3DB2-09FD-55EB41085558}"/>
              </a:ext>
            </a:extLst>
          </p:cNvPr>
          <p:cNvPicPr>
            <a:picLocks noChangeAspect="1"/>
          </p:cNvPicPr>
          <p:nvPr/>
        </p:nvPicPr>
        <p:blipFill>
          <a:blip r:embed="rId4"/>
          <a:stretch>
            <a:fillRect/>
          </a:stretch>
        </p:blipFill>
        <p:spPr>
          <a:xfrm>
            <a:off x="4505843" y="2395554"/>
            <a:ext cx="708883" cy="1169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Heptagon 9">
            <a:extLst>
              <a:ext uri="{FF2B5EF4-FFF2-40B4-BE49-F238E27FC236}">
                <a16:creationId xmlns:a16="http://schemas.microsoft.com/office/drawing/2014/main" id="{616FFE12-8099-AEE5-EEC2-C9AA0A393868}"/>
              </a:ext>
            </a:extLst>
          </p:cNvPr>
          <p:cNvSpPr/>
          <p:nvPr/>
        </p:nvSpPr>
        <p:spPr>
          <a:xfrm>
            <a:off x="2718978" y="3023939"/>
            <a:ext cx="245201" cy="245201"/>
          </a:xfrm>
          <a:prstGeom prst="heptagon">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Trebuchet MS" panose="020B0603020202020204"/>
                <a:ea typeface="+mn-ea"/>
                <a:cs typeface="+mn-cs"/>
              </a:rPr>
              <a:t>6</a:t>
            </a:r>
          </a:p>
        </p:txBody>
      </p:sp>
      <p:sp>
        <p:nvSpPr>
          <p:cNvPr id="12" name="TextBox 11">
            <a:extLst>
              <a:ext uri="{FF2B5EF4-FFF2-40B4-BE49-F238E27FC236}">
                <a16:creationId xmlns:a16="http://schemas.microsoft.com/office/drawing/2014/main" id="{2C0214D5-8FA3-6550-6F37-1CF04ADAD7A8}"/>
              </a:ext>
            </a:extLst>
          </p:cNvPr>
          <p:cNvSpPr txBox="1"/>
          <p:nvPr/>
        </p:nvSpPr>
        <p:spPr>
          <a:xfrm>
            <a:off x="2622252" y="2670511"/>
            <a:ext cx="1905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Trebuchet MS" panose="020B0603020202020204"/>
                <a:ea typeface="+mn-ea"/>
                <a:cs typeface="+mn-cs"/>
              </a:rPr>
              <a:t>Known variables</a:t>
            </a:r>
          </a:p>
        </p:txBody>
      </p:sp>
      <p:pic>
        <p:nvPicPr>
          <p:cNvPr id="17" name="Picture 16">
            <a:extLst>
              <a:ext uri="{FF2B5EF4-FFF2-40B4-BE49-F238E27FC236}">
                <a16:creationId xmlns:a16="http://schemas.microsoft.com/office/drawing/2014/main" id="{352E80BD-95E8-7E7E-F1E4-25921AB7A492}"/>
              </a:ext>
            </a:extLst>
          </p:cNvPr>
          <p:cNvPicPr>
            <a:picLocks noChangeAspect="1"/>
          </p:cNvPicPr>
          <p:nvPr/>
        </p:nvPicPr>
        <p:blipFill>
          <a:blip r:embed="rId5"/>
          <a:stretch>
            <a:fillRect/>
          </a:stretch>
        </p:blipFill>
        <p:spPr>
          <a:xfrm>
            <a:off x="6562475" y="5877511"/>
            <a:ext cx="1362265" cy="571580"/>
          </a:xfrm>
          <a:prstGeom prst="rect">
            <a:avLst/>
          </a:prstGeom>
          <a:solidFill>
            <a:schemeClr val="bg1"/>
          </a:solidFill>
          <a:ln w="25400">
            <a:solidFill>
              <a:schemeClr val="tx1"/>
            </a:solidFill>
          </a:ln>
        </p:spPr>
      </p:pic>
      <p:pic>
        <p:nvPicPr>
          <p:cNvPr id="21" name="Picture 20">
            <a:extLst>
              <a:ext uri="{FF2B5EF4-FFF2-40B4-BE49-F238E27FC236}">
                <a16:creationId xmlns:a16="http://schemas.microsoft.com/office/drawing/2014/main" id="{E4DADAD0-B197-6A92-384E-BF5120D50EA2}"/>
              </a:ext>
            </a:extLst>
          </p:cNvPr>
          <p:cNvPicPr>
            <a:picLocks noChangeAspect="1"/>
          </p:cNvPicPr>
          <p:nvPr/>
        </p:nvPicPr>
        <p:blipFill>
          <a:blip r:embed="rId6"/>
          <a:stretch>
            <a:fillRect/>
          </a:stretch>
        </p:blipFill>
        <p:spPr>
          <a:xfrm>
            <a:off x="7881409" y="5134622"/>
            <a:ext cx="2610214" cy="619211"/>
          </a:xfrm>
          <a:prstGeom prst="rect">
            <a:avLst/>
          </a:prstGeom>
          <a:solidFill>
            <a:schemeClr val="bg1"/>
          </a:solidFill>
          <a:ln w="25400">
            <a:solidFill>
              <a:schemeClr val="tx1"/>
            </a:solidFill>
          </a:ln>
        </p:spPr>
      </p:pic>
      <p:pic>
        <p:nvPicPr>
          <p:cNvPr id="31" name="Picture 30">
            <a:extLst>
              <a:ext uri="{FF2B5EF4-FFF2-40B4-BE49-F238E27FC236}">
                <a16:creationId xmlns:a16="http://schemas.microsoft.com/office/drawing/2014/main" id="{A3D4EB63-D154-188B-EBB5-69B6E23750CA}"/>
              </a:ext>
            </a:extLst>
          </p:cNvPr>
          <p:cNvPicPr>
            <a:picLocks noChangeAspect="1"/>
          </p:cNvPicPr>
          <p:nvPr/>
        </p:nvPicPr>
        <p:blipFill>
          <a:blip r:embed="rId7"/>
          <a:stretch>
            <a:fillRect/>
          </a:stretch>
        </p:blipFill>
        <p:spPr>
          <a:xfrm>
            <a:off x="6073863" y="4371241"/>
            <a:ext cx="2667372" cy="666843"/>
          </a:xfrm>
          <a:prstGeom prst="rect">
            <a:avLst/>
          </a:prstGeom>
          <a:solidFill>
            <a:schemeClr val="bg1"/>
          </a:solidFill>
          <a:ln w="25400">
            <a:solidFill>
              <a:schemeClr val="tx1"/>
            </a:solidFill>
          </a:ln>
        </p:spPr>
      </p:pic>
      <p:pic>
        <p:nvPicPr>
          <p:cNvPr id="33" name="Picture 32">
            <a:extLst>
              <a:ext uri="{FF2B5EF4-FFF2-40B4-BE49-F238E27FC236}">
                <a16:creationId xmlns:a16="http://schemas.microsoft.com/office/drawing/2014/main" id="{6D085F74-7ED7-9632-0937-E62FF4047A55}"/>
              </a:ext>
            </a:extLst>
          </p:cNvPr>
          <p:cNvPicPr>
            <a:picLocks noChangeAspect="1"/>
          </p:cNvPicPr>
          <p:nvPr/>
        </p:nvPicPr>
        <p:blipFill>
          <a:blip r:embed="rId8"/>
          <a:stretch>
            <a:fillRect/>
          </a:stretch>
        </p:blipFill>
        <p:spPr>
          <a:xfrm>
            <a:off x="6044356" y="3724368"/>
            <a:ext cx="1981477" cy="371527"/>
          </a:xfrm>
          <a:prstGeom prst="rect">
            <a:avLst/>
          </a:prstGeom>
          <a:solidFill>
            <a:schemeClr val="bg1"/>
          </a:solidFill>
          <a:ln w="25400">
            <a:solidFill>
              <a:schemeClr val="tx1"/>
            </a:solidFill>
          </a:ln>
        </p:spPr>
      </p:pic>
      <p:sp>
        <p:nvSpPr>
          <p:cNvPr id="34" name="Diamond 33">
            <a:extLst>
              <a:ext uri="{FF2B5EF4-FFF2-40B4-BE49-F238E27FC236}">
                <a16:creationId xmlns:a16="http://schemas.microsoft.com/office/drawing/2014/main" id="{2B155558-3F9F-F7CC-0822-C572CFC6D9B0}"/>
              </a:ext>
            </a:extLst>
          </p:cNvPr>
          <p:cNvSpPr/>
          <p:nvPr/>
        </p:nvSpPr>
        <p:spPr>
          <a:xfrm>
            <a:off x="5744778" y="3595295"/>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rebuchet MS" panose="020B0603020202020204"/>
                <a:ea typeface="+mn-ea"/>
                <a:cs typeface="+mn-cs"/>
              </a:rPr>
              <a:t>5</a:t>
            </a:r>
          </a:p>
        </p:txBody>
      </p:sp>
      <p:sp>
        <p:nvSpPr>
          <p:cNvPr id="35" name="Diamond 34">
            <a:extLst>
              <a:ext uri="{FF2B5EF4-FFF2-40B4-BE49-F238E27FC236}">
                <a16:creationId xmlns:a16="http://schemas.microsoft.com/office/drawing/2014/main" id="{4372B7C1-2701-E7AE-FC69-AC514F078460}"/>
              </a:ext>
            </a:extLst>
          </p:cNvPr>
          <p:cNvSpPr/>
          <p:nvPr/>
        </p:nvSpPr>
        <p:spPr>
          <a:xfrm>
            <a:off x="5607519" y="4257928"/>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rebuchet MS" panose="020B0603020202020204"/>
                <a:ea typeface="+mn-ea"/>
                <a:cs typeface="+mn-cs"/>
              </a:rPr>
              <a:t>6</a:t>
            </a:r>
          </a:p>
        </p:txBody>
      </p:sp>
      <p:sp>
        <p:nvSpPr>
          <p:cNvPr id="36" name="Diamond 35">
            <a:extLst>
              <a:ext uri="{FF2B5EF4-FFF2-40B4-BE49-F238E27FC236}">
                <a16:creationId xmlns:a16="http://schemas.microsoft.com/office/drawing/2014/main" id="{950FADA2-DF2F-006E-037D-592A906BD679}"/>
              </a:ext>
            </a:extLst>
          </p:cNvPr>
          <p:cNvSpPr/>
          <p:nvPr/>
        </p:nvSpPr>
        <p:spPr>
          <a:xfrm>
            <a:off x="7576617" y="5051076"/>
            <a:ext cx="365760" cy="365760"/>
          </a:xfrm>
          <a:prstGeom prst="diamond">
            <a:avLst/>
          </a:prstGeom>
          <a:solidFill>
            <a:srgbClr val="CCEC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Trebuchet MS" panose="020B0603020202020204"/>
                <a:ea typeface="+mn-ea"/>
                <a:cs typeface="+mn-cs"/>
              </a:rPr>
              <a:t>7</a:t>
            </a:r>
          </a:p>
        </p:txBody>
      </p:sp>
      <p:sp>
        <p:nvSpPr>
          <p:cNvPr id="37" name="Content Placeholder 2">
            <a:extLst>
              <a:ext uri="{FF2B5EF4-FFF2-40B4-BE49-F238E27FC236}">
                <a16:creationId xmlns:a16="http://schemas.microsoft.com/office/drawing/2014/main" id="{8147BAF6-1B4D-3A24-9180-CA9FBF4FBA54}"/>
              </a:ext>
            </a:extLst>
          </p:cNvPr>
          <p:cNvSpPr txBox="1">
            <a:spLocks/>
          </p:cNvSpPr>
          <p:nvPr/>
        </p:nvSpPr>
        <p:spPr>
          <a:xfrm>
            <a:off x="395318" y="1148397"/>
            <a:ext cx="8596668" cy="3880773"/>
          </a:xfrm>
          <a:prstGeom prst="rect">
            <a:avLst/>
          </a:prstGeom>
        </p:spPr>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rPr>
              <a:t>Follow the chapter 4’s variables and the constraints</a:t>
            </a:r>
          </a:p>
          <a:p>
            <a:pPr>
              <a:buClr>
                <a:srgbClr val="90C226"/>
              </a:buClr>
            </a:pPr>
            <a:r>
              <a:rPr lang="en-US" dirty="0"/>
              <a:t>Follow the chapter 5’s variables and the constraints </a:t>
            </a:r>
            <a:r>
              <a:rPr lang="en-US" dirty="0">
                <a:solidFill>
                  <a:srgbClr val="FF0000"/>
                </a:solidFill>
              </a:rPr>
              <a:t>except for the constraints</a:t>
            </a: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a:p>
            <a:pPr marL="342900" marR="0" lvl="0" indent="-342900" algn="l" defTabSz="457200" rtl="0" eaLnBrk="1" fontAlgn="auto" latinLnBrk="0" hangingPunct="1">
              <a:lnSpc>
                <a:spcPct val="100000"/>
              </a:lnSpc>
              <a:spcBef>
                <a:spcPts val="1000"/>
              </a:spcBef>
              <a:spcAft>
                <a:spcPts val="0"/>
              </a:spcAft>
              <a:buClr>
                <a:srgbClr val="90C226"/>
              </a:buClr>
              <a:buSzPct val="80000"/>
              <a:buFont typeface="Wingdings 3" charset="2"/>
              <a:buChar char=""/>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F52608D2-4266-1BF0-5B9E-E318DA30096B}"/>
              </a:ext>
            </a:extLst>
          </p:cNvPr>
          <p:cNvPicPr>
            <a:picLocks noChangeAspect="1"/>
          </p:cNvPicPr>
          <p:nvPr/>
        </p:nvPicPr>
        <p:blipFill>
          <a:blip r:embed="rId9"/>
          <a:stretch>
            <a:fillRect/>
          </a:stretch>
        </p:blipFill>
        <p:spPr>
          <a:xfrm>
            <a:off x="9782520" y="4444830"/>
            <a:ext cx="2105319" cy="533474"/>
          </a:xfrm>
          <a:prstGeom prst="rect">
            <a:avLst/>
          </a:prstGeom>
          <a:solidFill>
            <a:schemeClr val="bg1"/>
          </a:solidFill>
          <a:ln w="25400">
            <a:solidFill>
              <a:schemeClr val="tx1"/>
            </a:solidFill>
          </a:ln>
        </p:spPr>
      </p:pic>
      <p:sp>
        <p:nvSpPr>
          <p:cNvPr id="14" name="Arrow: Right 13">
            <a:extLst>
              <a:ext uri="{FF2B5EF4-FFF2-40B4-BE49-F238E27FC236}">
                <a16:creationId xmlns:a16="http://schemas.microsoft.com/office/drawing/2014/main" id="{E1C8F343-9A7F-326B-A1D4-CE59A203B931}"/>
              </a:ext>
            </a:extLst>
          </p:cNvPr>
          <p:cNvSpPr/>
          <p:nvPr/>
        </p:nvSpPr>
        <p:spPr>
          <a:xfrm>
            <a:off x="9035830" y="4543657"/>
            <a:ext cx="539970" cy="322010"/>
          </a:xfrm>
          <a:prstGeom prst="rightArrow">
            <a:avLst/>
          </a:prstGeom>
          <a:solidFill>
            <a:srgbClr val="FFFF00"/>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03804E8-C3E0-8E74-DFE2-D43CFD6D0988}"/>
              </a:ext>
            </a:extLst>
          </p:cNvPr>
          <p:cNvCxnSpPr/>
          <p:nvPr/>
        </p:nvCxnSpPr>
        <p:spPr>
          <a:xfrm>
            <a:off x="6044356" y="4315716"/>
            <a:ext cx="2696879" cy="72236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D0BAD22-1F0A-C9B8-B2E4-B28CFEA4F211}"/>
              </a:ext>
            </a:extLst>
          </p:cNvPr>
          <p:cNvCxnSpPr>
            <a:cxnSpLocks/>
          </p:cNvCxnSpPr>
          <p:nvPr/>
        </p:nvCxnSpPr>
        <p:spPr>
          <a:xfrm flipV="1">
            <a:off x="6030019" y="4339807"/>
            <a:ext cx="2755060" cy="75097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001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3D90C7-EFD7-5361-34BF-6B89EB4822A8}"/>
              </a:ext>
            </a:extLst>
          </p:cNvPr>
          <p:cNvSpPr txBox="1">
            <a:spLocks/>
          </p:cNvSpPr>
          <p:nvPr/>
        </p:nvSpPr>
        <p:spPr>
          <a:xfrm>
            <a:off x="0" y="517402"/>
            <a:ext cx="7086600" cy="729695"/>
          </a:xfrm>
          <a:prstGeom prst="rect">
            <a:avLst/>
          </a:prstGeom>
          <a:effectLst/>
        </p:spPr>
        <p:txBody>
          <a:bodyPr vert="horz" lIns="91440" tIns="45720" rIns="91440" bIns="45720" rtlCol="0" anchor="ctr">
            <a:normAutofit fontScale="900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w="3175" cmpd="sng">
                  <a:noFill/>
                </a:ln>
                <a:solidFill>
                  <a:srgbClr val="003399"/>
                </a:solidFill>
                <a:effectLst/>
                <a:uLnTx/>
                <a:uFillTx/>
                <a:latin typeface="Corbel" panose="020B0503020204020204"/>
                <a:ea typeface="+mj-ea"/>
                <a:cs typeface="+mj-cs"/>
              </a:rPr>
              <a:t>Can only set one objective function (the last one)</a:t>
            </a:r>
          </a:p>
        </p:txBody>
      </p:sp>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graphicFrame>
        <p:nvGraphicFramePr>
          <p:cNvPr id="13" name="Table 13">
            <a:extLst>
              <a:ext uri="{FF2B5EF4-FFF2-40B4-BE49-F238E27FC236}">
                <a16:creationId xmlns:a16="http://schemas.microsoft.com/office/drawing/2014/main" id="{2C2388F9-11DE-B343-7005-11218214C5D3}"/>
              </a:ext>
            </a:extLst>
          </p:cNvPr>
          <p:cNvGraphicFramePr>
            <a:graphicFrameLocks noGrp="1"/>
          </p:cNvGraphicFramePr>
          <p:nvPr>
            <p:extLst>
              <p:ext uri="{D42A27DB-BD31-4B8C-83A1-F6EECF244321}">
                <p14:modId xmlns:p14="http://schemas.microsoft.com/office/powerpoint/2010/main" val="2065980990"/>
              </p:ext>
            </p:extLst>
          </p:nvPr>
        </p:nvGraphicFramePr>
        <p:xfrm>
          <a:off x="151147" y="1334390"/>
          <a:ext cx="11951953" cy="5006208"/>
        </p:xfrm>
        <a:graphic>
          <a:graphicData uri="http://schemas.openxmlformats.org/drawingml/2006/table">
            <a:tbl>
              <a:tblPr firstRow="1" bandRow="1">
                <a:tableStyleId>{93296810-A885-4BE3-A3E7-6D5BEEA58F35}</a:tableStyleId>
              </a:tblPr>
              <a:tblGrid>
                <a:gridCol w="2299953">
                  <a:extLst>
                    <a:ext uri="{9D8B030D-6E8A-4147-A177-3AD203B41FA5}">
                      <a16:colId xmlns:a16="http://schemas.microsoft.com/office/drawing/2014/main" val="1455312019"/>
                    </a:ext>
                  </a:extLst>
                </a:gridCol>
                <a:gridCol w="3619500">
                  <a:extLst>
                    <a:ext uri="{9D8B030D-6E8A-4147-A177-3AD203B41FA5}">
                      <a16:colId xmlns:a16="http://schemas.microsoft.com/office/drawing/2014/main" val="3475623364"/>
                    </a:ext>
                  </a:extLst>
                </a:gridCol>
                <a:gridCol w="6032500">
                  <a:extLst>
                    <a:ext uri="{9D8B030D-6E8A-4147-A177-3AD203B41FA5}">
                      <a16:colId xmlns:a16="http://schemas.microsoft.com/office/drawing/2014/main" val="1723789576"/>
                    </a:ext>
                  </a:extLst>
                </a:gridCol>
              </a:tblGrid>
              <a:tr h="502724">
                <a:tc>
                  <a:txBody>
                    <a:bodyPr/>
                    <a:lstStyle/>
                    <a:p>
                      <a:pPr algn="ctr"/>
                      <a:r>
                        <a:rPr lang="en-US" dirty="0"/>
                        <a:t>Examples</a:t>
                      </a:r>
                    </a:p>
                  </a:txBody>
                  <a:tcP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Actual Output</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6134173"/>
                  </a:ext>
                </a:extLst>
              </a:tr>
              <a:tr h="2251742">
                <a:tc>
                  <a:txBody>
                    <a:bodyPr/>
                    <a:lstStyle/>
                    <a:p>
                      <a:pPr algn="ctr"/>
                      <a:r>
                        <a:rPr lang="en-US" dirty="0">
                          <a:highlight>
                            <a:srgbClr val="00FF00"/>
                          </a:highlight>
                        </a:rPr>
                        <a:t>Min obj </a:t>
                      </a:r>
                      <a:r>
                        <a:rPr lang="en-US" dirty="0"/>
                        <a:t>+ </a:t>
                      </a:r>
                      <a:r>
                        <a:rPr lang="en-US" dirty="0">
                          <a:highlight>
                            <a:srgbClr val="FFFF00"/>
                          </a:highlight>
                        </a:rPr>
                        <a:t>Max obj2</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Only set the maximize(1</a:t>
                      </a:r>
                      <a:r>
                        <a:rPr lang="en-US" baseline="30000" dirty="0"/>
                        <a:t>st</a:t>
                      </a:r>
                      <a:r>
                        <a:rPr lang="en-US" dirty="0"/>
                        <a:t>) function</a:t>
                      </a:r>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5439370"/>
                  </a:ext>
                </a:extLst>
              </a:tr>
              <a:tr h="225174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highlight>
                            <a:srgbClr val="FFFF00"/>
                          </a:highlight>
                        </a:rPr>
                        <a:t>Max obj2</a:t>
                      </a:r>
                      <a:r>
                        <a:rPr lang="en-US" dirty="0"/>
                        <a:t> + </a:t>
                      </a:r>
                      <a:r>
                        <a:rPr lang="en-US" dirty="0">
                          <a:highlight>
                            <a:srgbClr val="00FF00"/>
                          </a:highlight>
                        </a:rPr>
                        <a:t>Min obj</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Only set the minimize(1</a:t>
                      </a:r>
                      <a:r>
                        <a:rPr lang="en-US" baseline="30000" dirty="0"/>
                        <a:t>st</a:t>
                      </a:r>
                      <a:r>
                        <a:rPr lang="en-US" dirty="0"/>
                        <a:t>) function</a:t>
                      </a:r>
                    </a:p>
                    <a:p>
                      <a:endParaRPr lang="en-US" dirty="0"/>
                    </a:p>
                  </a:txBody>
                  <a:tcP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965859"/>
                  </a:ext>
                </a:extLst>
              </a:tr>
            </a:tbl>
          </a:graphicData>
        </a:graphic>
      </p:graphicFrame>
      <p:pic>
        <p:nvPicPr>
          <p:cNvPr id="6" name="Picture 5">
            <a:extLst>
              <a:ext uri="{FF2B5EF4-FFF2-40B4-BE49-F238E27FC236}">
                <a16:creationId xmlns:a16="http://schemas.microsoft.com/office/drawing/2014/main" id="{BC581C36-4C35-A9AF-9E12-AF016299A19D}"/>
              </a:ext>
            </a:extLst>
          </p:cNvPr>
          <p:cNvPicPr>
            <a:picLocks noChangeAspect="1"/>
          </p:cNvPicPr>
          <p:nvPr/>
        </p:nvPicPr>
        <p:blipFill rotWithShape="1">
          <a:blip r:embed="rId3"/>
          <a:srcRect l="1" r="26104"/>
          <a:stretch/>
        </p:blipFill>
        <p:spPr>
          <a:xfrm>
            <a:off x="2558080" y="1981735"/>
            <a:ext cx="3447887" cy="1943371"/>
          </a:xfrm>
          <a:prstGeom prst="rect">
            <a:avLst/>
          </a:prstGeom>
          <a:solidFill>
            <a:schemeClr val="bg1"/>
          </a:solidFill>
          <a:ln w="25400">
            <a:solidFill>
              <a:schemeClr val="tx1"/>
            </a:solidFill>
          </a:ln>
        </p:spPr>
      </p:pic>
      <p:pic>
        <p:nvPicPr>
          <p:cNvPr id="10" name="Picture 9">
            <a:extLst>
              <a:ext uri="{FF2B5EF4-FFF2-40B4-BE49-F238E27FC236}">
                <a16:creationId xmlns:a16="http://schemas.microsoft.com/office/drawing/2014/main" id="{F5FE83C6-5D1A-A902-A266-5CAAB3B85DE5}"/>
              </a:ext>
            </a:extLst>
          </p:cNvPr>
          <p:cNvPicPr>
            <a:picLocks noChangeAspect="1"/>
          </p:cNvPicPr>
          <p:nvPr/>
        </p:nvPicPr>
        <p:blipFill>
          <a:blip r:embed="rId4"/>
          <a:stretch>
            <a:fillRect/>
          </a:stretch>
        </p:blipFill>
        <p:spPr>
          <a:xfrm>
            <a:off x="2570780" y="4206695"/>
            <a:ext cx="3439005" cy="1943371"/>
          </a:xfrm>
          <a:prstGeom prst="rect">
            <a:avLst/>
          </a:prstGeom>
          <a:solidFill>
            <a:schemeClr val="bg1"/>
          </a:solidFill>
          <a:ln w="25400">
            <a:solidFill>
              <a:schemeClr val="tx1"/>
            </a:solidFill>
          </a:ln>
        </p:spPr>
      </p:pic>
      <p:pic>
        <p:nvPicPr>
          <p:cNvPr id="8" name="Picture 7">
            <a:extLst>
              <a:ext uri="{FF2B5EF4-FFF2-40B4-BE49-F238E27FC236}">
                <a16:creationId xmlns:a16="http://schemas.microsoft.com/office/drawing/2014/main" id="{6B70C888-7693-8542-5D7F-E620A0E4F019}"/>
              </a:ext>
            </a:extLst>
          </p:cNvPr>
          <p:cNvPicPr>
            <a:picLocks noChangeAspect="1"/>
          </p:cNvPicPr>
          <p:nvPr/>
        </p:nvPicPr>
        <p:blipFill rotWithShape="1">
          <a:blip r:embed="rId5"/>
          <a:srcRect r="6984" b="8840"/>
          <a:stretch/>
        </p:blipFill>
        <p:spPr>
          <a:xfrm>
            <a:off x="6136785" y="2548221"/>
            <a:ext cx="5904068" cy="791879"/>
          </a:xfrm>
          <a:prstGeom prst="rect">
            <a:avLst/>
          </a:prstGeom>
          <a:solidFill>
            <a:schemeClr val="bg1"/>
          </a:solidFill>
          <a:ln w="25400">
            <a:solidFill>
              <a:schemeClr val="tx1"/>
            </a:solidFill>
          </a:ln>
        </p:spPr>
      </p:pic>
      <p:pic>
        <p:nvPicPr>
          <p:cNvPr id="15" name="Picture 14">
            <a:extLst>
              <a:ext uri="{FF2B5EF4-FFF2-40B4-BE49-F238E27FC236}">
                <a16:creationId xmlns:a16="http://schemas.microsoft.com/office/drawing/2014/main" id="{6388135B-249E-D956-2E4B-D70E0AAF3B7E}"/>
              </a:ext>
            </a:extLst>
          </p:cNvPr>
          <p:cNvPicPr>
            <a:picLocks noChangeAspect="1"/>
          </p:cNvPicPr>
          <p:nvPr/>
        </p:nvPicPr>
        <p:blipFill>
          <a:blip r:embed="rId6"/>
          <a:stretch>
            <a:fillRect/>
          </a:stretch>
        </p:blipFill>
        <p:spPr>
          <a:xfrm>
            <a:off x="6127124" y="4553931"/>
            <a:ext cx="5913730" cy="1174237"/>
          </a:xfrm>
          <a:prstGeom prst="rect">
            <a:avLst/>
          </a:prstGeom>
          <a:solidFill>
            <a:schemeClr val="bg1"/>
          </a:solidFill>
          <a:ln w="25400">
            <a:solidFill>
              <a:schemeClr val="tx1"/>
            </a:solidFill>
          </a:ln>
        </p:spPr>
      </p:pic>
      <p:sp>
        <p:nvSpPr>
          <p:cNvPr id="17" name="Rectangle 16">
            <a:extLst>
              <a:ext uri="{FF2B5EF4-FFF2-40B4-BE49-F238E27FC236}">
                <a16:creationId xmlns:a16="http://schemas.microsoft.com/office/drawing/2014/main" id="{495F5BBD-C062-6B1D-E658-A02DFC6B7061}"/>
              </a:ext>
            </a:extLst>
          </p:cNvPr>
          <p:cNvSpPr/>
          <p:nvPr/>
        </p:nvSpPr>
        <p:spPr>
          <a:xfrm>
            <a:off x="2554262" y="1981735"/>
            <a:ext cx="3439005" cy="8890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547A9E2-182C-C3CC-4E4B-D8D1915ED3D5}"/>
              </a:ext>
            </a:extLst>
          </p:cNvPr>
          <p:cNvSpPr/>
          <p:nvPr/>
        </p:nvSpPr>
        <p:spPr>
          <a:xfrm>
            <a:off x="2545380" y="5168900"/>
            <a:ext cx="3439005" cy="98116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299B29-2D67-EB27-61FB-C87846B056AF}"/>
              </a:ext>
            </a:extLst>
          </p:cNvPr>
          <p:cNvSpPr/>
          <p:nvPr/>
        </p:nvSpPr>
        <p:spPr>
          <a:xfrm>
            <a:off x="2585386" y="2899124"/>
            <a:ext cx="3399000" cy="98116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7B78F4-5F1C-F88D-A3A8-C331DAF900ED}"/>
              </a:ext>
            </a:extLst>
          </p:cNvPr>
          <p:cNvSpPr/>
          <p:nvPr/>
        </p:nvSpPr>
        <p:spPr>
          <a:xfrm>
            <a:off x="2545379" y="4197214"/>
            <a:ext cx="3460587" cy="98116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9E54900-8700-AB7D-66EE-1199B02D66F3}"/>
              </a:ext>
            </a:extLst>
          </p:cNvPr>
          <p:cNvSpPr/>
          <p:nvPr/>
        </p:nvSpPr>
        <p:spPr>
          <a:xfrm>
            <a:off x="6115204" y="2520273"/>
            <a:ext cx="5904068" cy="79187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D23F60-D567-8AE4-F2BD-7D0F4C0E31A4}"/>
              </a:ext>
            </a:extLst>
          </p:cNvPr>
          <p:cNvSpPr/>
          <p:nvPr/>
        </p:nvSpPr>
        <p:spPr>
          <a:xfrm>
            <a:off x="6064877" y="4521472"/>
            <a:ext cx="5975976" cy="1206696"/>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ction Button: Go Home 24">
            <a:hlinkClick r:id="rId7" action="ppaction://hlinksldjump" highlightClick="1"/>
            <a:extLst>
              <a:ext uri="{FF2B5EF4-FFF2-40B4-BE49-F238E27FC236}">
                <a16:creationId xmlns:a16="http://schemas.microsoft.com/office/drawing/2014/main" id="{F9E0CE24-33AA-F0D0-5C2F-813EA9D7BC45}"/>
              </a:ext>
            </a:extLst>
          </p:cNvPr>
          <p:cNvSpPr/>
          <p:nvPr/>
        </p:nvSpPr>
        <p:spPr>
          <a:xfrm>
            <a:off x="11722100" y="6340598"/>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71407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3D90C7-EFD7-5361-34BF-6B89EB4822A8}"/>
              </a:ext>
            </a:extLst>
          </p:cNvPr>
          <p:cNvSpPr txBox="1">
            <a:spLocks/>
          </p:cNvSpPr>
          <p:nvPr/>
        </p:nvSpPr>
        <p:spPr>
          <a:xfrm>
            <a:off x="0" y="663030"/>
            <a:ext cx="6187440" cy="729695"/>
          </a:xfrm>
          <a:prstGeom prst="rect">
            <a:avLst/>
          </a:prstGeom>
          <a:effectLst/>
        </p:spPr>
        <p:txBody>
          <a:bodyPr vert="horz" lIns="91440" tIns="45720" rIns="91440" bIns="45720" rtlCol="0" anchor="ctr">
            <a:normAutofit fontScale="75000" lnSpcReduction="20000"/>
          </a:bodyPr>
          <a:lstStyle>
            <a:lvl1pPr algn="ctr">
              <a:spcBef>
                <a:spcPct val="0"/>
              </a:spcBef>
              <a:buNone/>
              <a:defRPr sz="4000" b="1" cap="none">
                <a:ln w="3175" cmpd="sng">
                  <a:noFill/>
                </a:ln>
                <a:solidFill>
                  <a:srgbClr val="0033CC"/>
                </a:solidFill>
                <a:effectLs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zh-TW" sz="4000" b="1" i="0" u="none" strike="noStrike" kern="1200" cap="none" spc="0" normalizeH="0" baseline="0" noProof="0" dirty="0">
                <a:ln w="3175" cmpd="sng">
                  <a:noFill/>
                </a:ln>
                <a:solidFill>
                  <a:srgbClr val="003399"/>
                </a:solidFill>
                <a:effectLst/>
                <a:uLnTx/>
                <a:uFillTx/>
                <a:latin typeface="Corbel" panose="020B0503020204020204"/>
                <a:ea typeface="新細明體" panose="02020500000000000000" pitchFamily="18" charset="-120"/>
                <a:cs typeface="+mj-cs"/>
              </a:rPr>
              <a:t>Chapter 4 :Geographical map</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0" normalizeH="0" baseline="0" noProof="0" dirty="0">
                <a:ln w="3175" cmpd="sng">
                  <a:noFill/>
                </a:ln>
                <a:solidFill>
                  <a:srgbClr val="003399"/>
                </a:solidFill>
                <a:effectLst/>
                <a:uLnTx/>
                <a:uFillTx/>
                <a:latin typeface="Corbel" panose="020B0503020204020204"/>
                <a:ea typeface="+mj-ea"/>
                <a:cs typeface="+mj-cs"/>
              </a:rPr>
              <a:t>Tolerance = 0.2</a:t>
            </a:r>
          </a:p>
        </p:txBody>
      </p:sp>
      <p:sp>
        <p:nvSpPr>
          <p:cNvPr id="11" name="Slide Number Placeholder 10">
            <a:extLst>
              <a:ext uri="{FF2B5EF4-FFF2-40B4-BE49-F238E27FC236}">
                <a16:creationId xmlns:a16="http://schemas.microsoft.com/office/drawing/2014/main" id="{2DA9C529-BE0E-ABF7-3B38-CA66AEE5CF47}"/>
              </a:ext>
            </a:extLst>
          </p:cNvPr>
          <p:cNvSpPr>
            <a:spLocks noGrp="1"/>
          </p:cNvSpPr>
          <p:nvPr>
            <p:ph type="sldNum" sz="quarter" idx="12"/>
          </p:nvPr>
        </p:nvSpPr>
        <p:spPr>
          <a:xfrm>
            <a:off x="11238411" y="6511513"/>
            <a:ext cx="5511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335F9C-5C14-4A3D-80E3-A6789108E39A}" type="slidenum">
              <a:rPr kumimoji="0" lang="en-US" sz="2400" b="0" i="0" u="none" strike="noStrike" kern="1200" cap="none" spc="0" normalizeH="0" baseline="0" noProof="0" smtClean="0">
                <a:ln>
                  <a:noFill/>
                </a:ln>
                <a:solidFill>
                  <a:schemeClr val="bg1"/>
                </a:solidFill>
                <a:effectLst/>
                <a:uLnTx/>
                <a:uFillTx/>
                <a:latin typeface="Times New Roman" panose="02020603050405020304" pitchFamily="18" charset="0"/>
                <a:cs typeface="Times New Roman" panose="02020603050405020304" pitchFamily="18" charset="0"/>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graphicFrame>
        <p:nvGraphicFramePr>
          <p:cNvPr id="22" name="Table 21">
            <a:extLst>
              <a:ext uri="{FF2B5EF4-FFF2-40B4-BE49-F238E27FC236}">
                <a16:creationId xmlns:a16="http://schemas.microsoft.com/office/drawing/2014/main" id="{39AA1D99-0926-5AD5-79DE-B11E253A3B8B}"/>
              </a:ext>
            </a:extLst>
          </p:cNvPr>
          <p:cNvGraphicFramePr>
            <a:graphicFrameLocks noGrp="1"/>
          </p:cNvGraphicFramePr>
          <p:nvPr>
            <p:extLst>
              <p:ext uri="{D42A27DB-BD31-4B8C-83A1-F6EECF244321}">
                <p14:modId xmlns:p14="http://schemas.microsoft.com/office/powerpoint/2010/main" val="1908920673"/>
              </p:ext>
            </p:extLst>
          </p:nvPr>
        </p:nvGraphicFramePr>
        <p:xfrm>
          <a:off x="0" y="-15998"/>
          <a:ext cx="12192001" cy="533400"/>
        </p:xfrm>
        <a:graphic>
          <a:graphicData uri="http://schemas.openxmlformats.org/drawingml/2006/table">
            <a:tbl>
              <a:tblPr firstRow="1" bandRow="1">
                <a:tableStyleId>{F5AB1C69-6EDB-4FF4-983F-18BD219EF322}</a:tableStyleId>
              </a:tblPr>
              <a:tblGrid>
                <a:gridCol w="3209928">
                  <a:extLst>
                    <a:ext uri="{9D8B030D-6E8A-4147-A177-3AD203B41FA5}">
                      <a16:colId xmlns:a16="http://schemas.microsoft.com/office/drawing/2014/main" val="20000"/>
                    </a:ext>
                  </a:extLst>
                </a:gridCol>
                <a:gridCol w="3238500">
                  <a:extLst>
                    <a:ext uri="{9D8B030D-6E8A-4147-A177-3AD203B41FA5}">
                      <a16:colId xmlns:a16="http://schemas.microsoft.com/office/drawing/2014/main" val="20001"/>
                    </a:ext>
                  </a:extLst>
                </a:gridCol>
                <a:gridCol w="3009900">
                  <a:extLst>
                    <a:ext uri="{9D8B030D-6E8A-4147-A177-3AD203B41FA5}">
                      <a16:colId xmlns:a16="http://schemas.microsoft.com/office/drawing/2014/main" val="20002"/>
                    </a:ext>
                  </a:extLst>
                </a:gridCol>
                <a:gridCol w="2733673">
                  <a:extLst>
                    <a:ext uri="{9D8B030D-6E8A-4147-A177-3AD203B41FA5}">
                      <a16:colId xmlns:a16="http://schemas.microsoft.com/office/drawing/2014/main" val="20004"/>
                    </a:ext>
                  </a:extLst>
                </a:gridCol>
              </a:tblGrid>
              <a:tr h="5334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Background</a:t>
                      </a:r>
                      <a:endParaRPr lang="en-US" sz="2000" b="1" kern="1200" dirty="0">
                        <a:solidFill>
                          <a:schemeClr val="tx1"/>
                        </a:solidFill>
                        <a:latin typeface="+mj-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rPr>
                        <a:t>Model definition</a:t>
                      </a:r>
                      <a:endParaRPr lang="en-US" sz="2000" b="1"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dirty="0">
                          <a:solidFill>
                            <a:schemeClr val="bg1"/>
                          </a:solidFill>
                        </a:rPr>
                        <a:t>Conclusion</a:t>
                      </a:r>
                      <a:endParaRPr lang="en-US" altLang="zh-CN" sz="2000" b="1" kern="1200" dirty="0">
                        <a:solidFill>
                          <a:schemeClr val="bg1"/>
                        </a:solidFill>
                        <a:latin typeface="+mj-lt"/>
                        <a:ea typeface="+mn-ea"/>
                        <a:cs typeface="+mn-cs"/>
                      </a:endParaRPr>
                    </a:p>
                  </a:txBody>
                  <a:tcPr anchor="ctr">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u="none" dirty="0">
                          <a:solidFill>
                            <a:schemeClr val="tx1"/>
                          </a:solidFill>
                        </a:rPr>
                        <a:t>S</a:t>
                      </a:r>
                      <a:r>
                        <a:rPr lang="en-US" altLang="zh-CN" sz="2000" b="1" u="none" dirty="0">
                          <a:solidFill>
                            <a:schemeClr val="tx1"/>
                          </a:solidFill>
                        </a:rPr>
                        <a:t>ummary</a:t>
                      </a:r>
                      <a:endParaRPr lang="en-US" sz="2000" b="1" u="none" dirty="0">
                        <a:solidFill>
                          <a:schemeClr val="tx1"/>
                        </a:solidFill>
                        <a:latin typeface="+mj-lt"/>
                      </a:endParaRPr>
                    </a:p>
                  </a:txBody>
                  <a:tcPr anchor="ctr"/>
                </a:tc>
                <a:extLst>
                  <a:ext uri="{0D108BD9-81ED-4DB2-BD59-A6C34878D82A}">
                    <a16:rowId xmlns:a16="http://schemas.microsoft.com/office/drawing/2014/main" val="10000"/>
                  </a:ext>
                </a:extLst>
              </a:tr>
            </a:tbl>
          </a:graphicData>
        </a:graphic>
      </p:graphicFrame>
      <p:graphicFrame>
        <p:nvGraphicFramePr>
          <p:cNvPr id="2" name="Table 2">
            <a:extLst>
              <a:ext uri="{FF2B5EF4-FFF2-40B4-BE49-F238E27FC236}">
                <a16:creationId xmlns:a16="http://schemas.microsoft.com/office/drawing/2014/main" id="{A19D6842-AD15-0AA3-D486-CCECD0FE6590}"/>
              </a:ext>
            </a:extLst>
          </p:cNvPr>
          <p:cNvGraphicFramePr>
            <a:graphicFrameLocks noGrp="1"/>
          </p:cNvGraphicFramePr>
          <p:nvPr>
            <p:extLst>
              <p:ext uri="{D42A27DB-BD31-4B8C-83A1-F6EECF244321}">
                <p14:modId xmlns:p14="http://schemas.microsoft.com/office/powerpoint/2010/main" val="288509331"/>
              </p:ext>
            </p:extLst>
          </p:nvPr>
        </p:nvGraphicFramePr>
        <p:xfrm>
          <a:off x="2869154" y="1342759"/>
          <a:ext cx="3342294" cy="4997839"/>
        </p:xfrm>
        <a:graphic>
          <a:graphicData uri="http://schemas.openxmlformats.org/drawingml/2006/table">
            <a:tbl>
              <a:tblPr firstRow="1" bandRow="1">
                <a:tableStyleId>{BDBED569-4797-4DF1-A0F4-6AAB3CD982D8}</a:tableStyleId>
              </a:tblPr>
              <a:tblGrid>
                <a:gridCol w="846282">
                  <a:extLst>
                    <a:ext uri="{9D8B030D-6E8A-4147-A177-3AD203B41FA5}">
                      <a16:colId xmlns:a16="http://schemas.microsoft.com/office/drawing/2014/main" val="1702148008"/>
                    </a:ext>
                  </a:extLst>
                </a:gridCol>
                <a:gridCol w="2496012">
                  <a:extLst>
                    <a:ext uri="{9D8B030D-6E8A-4147-A177-3AD203B41FA5}">
                      <a16:colId xmlns:a16="http://schemas.microsoft.com/office/drawing/2014/main" val="3241428334"/>
                    </a:ext>
                  </a:extLst>
                </a:gridCol>
              </a:tblGrid>
              <a:tr h="586789">
                <a:tc>
                  <a:txBody>
                    <a:bodyPr/>
                    <a:lstStyle/>
                    <a:p>
                      <a:pPr algn="ctr"/>
                      <a:r>
                        <a:rPr lang="en-US" dirty="0"/>
                        <a:t>K</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Geo-map</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9824530"/>
                  </a:ext>
                </a:extLst>
              </a:tr>
              <a:tr h="1470350">
                <a:tc>
                  <a:txBody>
                    <a:bodyPr/>
                    <a:lstStyle/>
                    <a:p>
                      <a:pPr algn="ctr"/>
                      <a:r>
                        <a:rPr lang="en-US" dirty="0"/>
                        <a:t>2</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295291"/>
                  </a:ext>
                </a:extLst>
              </a:tr>
              <a:tr h="1470350">
                <a:tc>
                  <a:txBody>
                    <a:bodyPr/>
                    <a:lstStyle/>
                    <a:p>
                      <a:pPr algn="ctr"/>
                      <a:r>
                        <a:rPr lang="en-US" dirty="0"/>
                        <a:t>3</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3720180"/>
                  </a:ext>
                </a:extLst>
              </a:tr>
              <a:tr h="1470350">
                <a:tc>
                  <a:txBody>
                    <a:bodyPr/>
                    <a:lstStyle/>
                    <a:p>
                      <a:pPr algn="ctr"/>
                      <a:r>
                        <a:rPr lang="en-US" dirty="0"/>
                        <a:t>4</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628095"/>
                  </a:ext>
                </a:extLst>
              </a:tr>
            </a:tbl>
          </a:graphicData>
        </a:graphic>
      </p:graphicFrame>
      <p:graphicFrame>
        <p:nvGraphicFramePr>
          <p:cNvPr id="3" name="Table 2">
            <a:extLst>
              <a:ext uri="{FF2B5EF4-FFF2-40B4-BE49-F238E27FC236}">
                <a16:creationId xmlns:a16="http://schemas.microsoft.com/office/drawing/2014/main" id="{19119506-B348-38CF-C8A5-0D3614DCFBDD}"/>
              </a:ext>
            </a:extLst>
          </p:cNvPr>
          <p:cNvGraphicFramePr>
            <a:graphicFrameLocks noGrp="1"/>
          </p:cNvGraphicFramePr>
          <p:nvPr>
            <p:extLst>
              <p:ext uri="{D42A27DB-BD31-4B8C-83A1-F6EECF244321}">
                <p14:modId xmlns:p14="http://schemas.microsoft.com/office/powerpoint/2010/main" val="3105448645"/>
              </p:ext>
            </p:extLst>
          </p:nvPr>
        </p:nvGraphicFramePr>
        <p:xfrm>
          <a:off x="6378401" y="540248"/>
          <a:ext cx="3366424" cy="6257473"/>
        </p:xfrm>
        <a:graphic>
          <a:graphicData uri="http://schemas.openxmlformats.org/drawingml/2006/table">
            <a:tbl>
              <a:tblPr firstRow="1" bandRow="1">
                <a:tableStyleId>{C4B1156A-380E-4F78-BDF5-A606A8083BF9}</a:tableStyleId>
              </a:tblPr>
              <a:tblGrid>
                <a:gridCol w="846282">
                  <a:extLst>
                    <a:ext uri="{9D8B030D-6E8A-4147-A177-3AD203B41FA5}">
                      <a16:colId xmlns:a16="http://schemas.microsoft.com/office/drawing/2014/main" val="1702148008"/>
                    </a:ext>
                  </a:extLst>
                </a:gridCol>
                <a:gridCol w="2520142">
                  <a:extLst>
                    <a:ext uri="{9D8B030D-6E8A-4147-A177-3AD203B41FA5}">
                      <a16:colId xmlns:a16="http://schemas.microsoft.com/office/drawing/2014/main" val="3241428334"/>
                    </a:ext>
                  </a:extLst>
                </a:gridCol>
              </a:tblGrid>
              <a:tr h="567673">
                <a:tc>
                  <a:txBody>
                    <a:bodyPr/>
                    <a:lstStyle/>
                    <a:p>
                      <a:pPr algn="ctr"/>
                      <a:r>
                        <a:rPr lang="en-US" dirty="0"/>
                        <a:t>K</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t>Geo-map</a:t>
                      </a:r>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9824530"/>
                  </a:ext>
                </a:extLst>
              </a:tr>
              <a:tr h="1422450">
                <a:tc>
                  <a:txBody>
                    <a:bodyPr/>
                    <a:lstStyle/>
                    <a:p>
                      <a:pPr algn="ctr"/>
                      <a:r>
                        <a:rPr lang="en-US" dirty="0"/>
                        <a:t>5</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295291"/>
                  </a:ext>
                </a:extLst>
              </a:tr>
              <a:tr h="1422450">
                <a:tc>
                  <a:txBody>
                    <a:bodyPr/>
                    <a:lstStyle/>
                    <a:p>
                      <a:pPr algn="ctr"/>
                      <a:r>
                        <a:rPr lang="en-US" altLang="zh-TW" dirty="0"/>
                        <a:t>6</a:t>
                      </a:r>
                      <a:endParaRPr lang="en-US"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3720180"/>
                  </a:ext>
                </a:extLst>
              </a:tr>
              <a:tr h="1422450">
                <a:tc>
                  <a:txBody>
                    <a:bodyPr/>
                    <a:lstStyle/>
                    <a:p>
                      <a:pPr algn="ctr"/>
                      <a:r>
                        <a:rPr lang="en-US" altLang="zh-TW" dirty="0"/>
                        <a:t>7</a:t>
                      </a:r>
                      <a:endParaRPr lang="en-US"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628095"/>
                  </a:ext>
                </a:extLst>
              </a:tr>
              <a:tr h="1422450">
                <a:tc>
                  <a:txBody>
                    <a:bodyPr/>
                    <a:lstStyle/>
                    <a:p>
                      <a:pPr algn="ctr"/>
                      <a:r>
                        <a:rPr lang="en-US" altLang="zh-TW" dirty="0"/>
                        <a:t>8</a:t>
                      </a:r>
                      <a:endParaRPr lang="en-US"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US" dirty="0"/>
                    </a:p>
                  </a:txBody>
                  <a:tcPr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8733764"/>
                  </a:ext>
                </a:extLst>
              </a:tr>
            </a:tbl>
          </a:graphicData>
        </a:graphic>
      </p:graphicFrame>
      <p:pic>
        <p:nvPicPr>
          <p:cNvPr id="44" name="Picture 43">
            <a:extLst>
              <a:ext uri="{FF2B5EF4-FFF2-40B4-BE49-F238E27FC236}">
                <a16:creationId xmlns:a16="http://schemas.microsoft.com/office/drawing/2014/main" id="{DC745D13-2951-EDCC-DC3D-1B9B12A85E27}"/>
              </a:ext>
            </a:extLst>
          </p:cNvPr>
          <p:cNvPicPr>
            <a:picLocks noChangeAspect="1"/>
          </p:cNvPicPr>
          <p:nvPr/>
        </p:nvPicPr>
        <p:blipFill>
          <a:blip r:embed="rId3"/>
          <a:stretch>
            <a:fillRect/>
          </a:stretch>
        </p:blipFill>
        <p:spPr>
          <a:xfrm>
            <a:off x="10300339" y="2436054"/>
            <a:ext cx="1171739" cy="1933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6" name="Picture 45">
            <a:extLst>
              <a:ext uri="{FF2B5EF4-FFF2-40B4-BE49-F238E27FC236}">
                <a16:creationId xmlns:a16="http://schemas.microsoft.com/office/drawing/2014/main" id="{264AD813-323E-BAF1-9A2D-030C5CAD76C9}"/>
              </a:ext>
            </a:extLst>
          </p:cNvPr>
          <p:cNvPicPr>
            <a:picLocks noChangeAspect="1"/>
          </p:cNvPicPr>
          <p:nvPr/>
        </p:nvPicPr>
        <p:blipFill>
          <a:blip r:embed="rId4"/>
          <a:stretch>
            <a:fillRect/>
          </a:stretch>
        </p:blipFill>
        <p:spPr>
          <a:xfrm>
            <a:off x="7258804" y="5285900"/>
            <a:ext cx="2350938"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48" name="Picture 47">
            <a:extLst>
              <a:ext uri="{FF2B5EF4-FFF2-40B4-BE49-F238E27FC236}">
                <a16:creationId xmlns:a16="http://schemas.microsoft.com/office/drawing/2014/main" id="{407F11E5-497E-E024-9A30-1DB7237660D9}"/>
              </a:ext>
            </a:extLst>
          </p:cNvPr>
          <p:cNvPicPr>
            <a:picLocks noChangeAspect="1"/>
          </p:cNvPicPr>
          <p:nvPr/>
        </p:nvPicPr>
        <p:blipFill>
          <a:blip r:embed="rId5"/>
          <a:stretch>
            <a:fillRect/>
          </a:stretch>
        </p:blipFill>
        <p:spPr>
          <a:xfrm>
            <a:off x="3744046" y="1882319"/>
            <a:ext cx="2351954"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50" name="Picture 49">
            <a:extLst>
              <a:ext uri="{FF2B5EF4-FFF2-40B4-BE49-F238E27FC236}">
                <a16:creationId xmlns:a16="http://schemas.microsoft.com/office/drawing/2014/main" id="{8444B7C5-452E-BB5D-B87C-59E7C3601FBD}"/>
              </a:ext>
            </a:extLst>
          </p:cNvPr>
          <p:cNvPicPr>
            <a:picLocks noChangeAspect="1"/>
          </p:cNvPicPr>
          <p:nvPr/>
        </p:nvPicPr>
        <p:blipFill>
          <a:blip r:embed="rId6"/>
          <a:stretch>
            <a:fillRect/>
          </a:stretch>
        </p:blipFill>
        <p:spPr>
          <a:xfrm>
            <a:off x="3760631" y="3355146"/>
            <a:ext cx="2340013"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52" name="Picture 51">
            <a:extLst>
              <a:ext uri="{FF2B5EF4-FFF2-40B4-BE49-F238E27FC236}">
                <a16:creationId xmlns:a16="http://schemas.microsoft.com/office/drawing/2014/main" id="{1C9EFCDE-DE7E-86E8-9557-68C8841A1BBF}"/>
              </a:ext>
            </a:extLst>
          </p:cNvPr>
          <p:cNvPicPr>
            <a:picLocks noChangeAspect="1"/>
          </p:cNvPicPr>
          <p:nvPr/>
        </p:nvPicPr>
        <p:blipFill>
          <a:blip r:embed="rId7"/>
          <a:stretch>
            <a:fillRect/>
          </a:stretch>
        </p:blipFill>
        <p:spPr>
          <a:xfrm>
            <a:off x="3785286" y="4811153"/>
            <a:ext cx="2349950"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54" name="Picture 53">
            <a:extLst>
              <a:ext uri="{FF2B5EF4-FFF2-40B4-BE49-F238E27FC236}">
                <a16:creationId xmlns:a16="http://schemas.microsoft.com/office/drawing/2014/main" id="{ECA1744C-A486-90ED-B363-94430DD55F32}"/>
              </a:ext>
            </a:extLst>
          </p:cNvPr>
          <p:cNvPicPr>
            <a:picLocks noChangeAspect="1"/>
          </p:cNvPicPr>
          <p:nvPr/>
        </p:nvPicPr>
        <p:blipFill>
          <a:blip r:embed="rId8"/>
          <a:stretch>
            <a:fillRect/>
          </a:stretch>
        </p:blipFill>
        <p:spPr>
          <a:xfrm>
            <a:off x="7277777" y="1027878"/>
            <a:ext cx="2353922"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56" name="Picture 55">
            <a:extLst>
              <a:ext uri="{FF2B5EF4-FFF2-40B4-BE49-F238E27FC236}">
                <a16:creationId xmlns:a16="http://schemas.microsoft.com/office/drawing/2014/main" id="{45A1C46E-37C6-9269-69EE-BA46953CB964}"/>
              </a:ext>
            </a:extLst>
          </p:cNvPr>
          <p:cNvPicPr>
            <a:picLocks noChangeAspect="1"/>
          </p:cNvPicPr>
          <p:nvPr/>
        </p:nvPicPr>
        <p:blipFill>
          <a:blip r:embed="rId9"/>
          <a:stretch>
            <a:fillRect/>
          </a:stretch>
        </p:blipFill>
        <p:spPr>
          <a:xfrm>
            <a:off x="7273753" y="2469548"/>
            <a:ext cx="2357946"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pic>
        <p:nvPicPr>
          <p:cNvPr id="58" name="Picture 57">
            <a:extLst>
              <a:ext uri="{FF2B5EF4-FFF2-40B4-BE49-F238E27FC236}">
                <a16:creationId xmlns:a16="http://schemas.microsoft.com/office/drawing/2014/main" id="{4022910B-37E2-544F-3078-3153424EA4B3}"/>
              </a:ext>
            </a:extLst>
          </p:cNvPr>
          <p:cNvPicPr>
            <a:picLocks noChangeAspect="1"/>
          </p:cNvPicPr>
          <p:nvPr/>
        </p:nvPicPr>
        <p:blipFill>
          <a:blip r:embed="rId10"/>
          <a:stretch>
            <a:fillRect/>
          </a:stretch>
        </p:blipFill>
        <p:spPr>
          <a:xfrm>
            <a:off x="7273753" y="3877724"/>
            <a:ext cx="2358996" cy="1408176"/>
          </a:xfrm>
          <a:prstGeom prst="roundRect">
            <a:avLst>
              <a:gd name="adj" fmla="val 16667"/>
            </a:avLst>
          </a:prstGeom>
          <a:ln>
            <a:noFill/>
          </a:ln>
          <a:effectLst>
            <a:glow rad="228600">
              <a:schemeClr val="accent3">
                <a:satMod val="175000"/>
                <a:alpha val="40000"/>
              </a:schemeClr>
            </a:glow>
            <a:outerShdw blurRad="152400" dist="12000" dir="900000" sy="98000" kx="110000" ky="200000" algn="tl" rotWithShape="0">
              <a:srgbClr val="000000">
                <a:alpha val="30000"/>
              </a:srgbClr>
            </a:outerShdw>
            <a:softEdge rad="635000"/>
          </a:effectLst>
          <a:scene3d>
            <a:camera prst="perspectiveRelaxed">
              <a:rot lat="19800000" lon="1200000" rev="20820000"/>
            </a:camera>
            <a:lightRig rig="threePt" dir="t"/>
          </a:scene3d>
          <a:sp3d contourW="6350" prstMaterial="matte">
            <a:bevelT w="101600" h="101600" prst="artDeco"/>
            <a:contourClr>
              <a:srgbClr val="969696"/>
            </a:contourClr>
          </a:sp3d>
        </p:spPr>
      </p:pic>
      <p:sp>
        <p:nvSpPr>
          <p:cNvPr id="61" name="Title 1">
            <a:extLst>
              <a:ext uri="{FF2B5EF4-FFF2-40B4-BE49-F238E27FC236}">
                <a16:creationId xmlns:a16="http://schemas.microsoft.com/office/drawing/2014/main" id="{5376AF17-0EC8-F37D-5844-E426109C05DC}"/>
              </a:ext>
            </a:extLst>
          </p:cNvPr>
          <p:cNvSpPr txBox="1">
            <a:spLocks/>
          </p:cNvSpPr>
          <p:nvPr/>
        </p:nvSpPr>
        <p:spPr>
          <a:xfrm>
            <a:off x="349868" y="1111880"/>
            <a:ext cx="2169418" cy="729695"/>
          </a:xfrm>
          <a:prstGeom prst="rect">
            <a:avLst/>
          </a:prstGeom>
          <a:effectLst/>
        </p:spPr>
        <p:txBody>
          <a:bodyPr vert="horz" lIns="91440" tIns="45720" rIns="91440" bIns="45720" rtlCol="0" anchor="ctr">
            <a:normAutofit fontScale="52500" lnSpcReduction="20000"/>
          </a:bodyPr>
          <a:lstStyle>
            <a:defPPr>
              <a:defRPr lang="en-US"/>
            </a:defPPr>
            <a:lvl1pPr marR="0" lvl="0" indent="0" fontAlgn="auto">
              <a:lnSpc>
                <a:spcPct val="100000"/>
              </a:lnSpc>
              <a:spcBef>
                <a:spcPct val="0"/>
              </a:spcBef>
              <a:spcAft>
                <a:spcPts val="0"/>
              </a:spcAft>
              <a:buClrTx/>
              <a:buSzTx/>
              <a:buFontTx/>
              <a:buNone/>
              <a:tabLst/>
              <a:defRPr kumimoji="0" sz="4000" b="1" i="0" u="none" strike="noStrike" cap="none" spc="0" normalizeH="0" baseline="0">
                <a:ln w="3175" cmpd="sng">
                  <a:noFill/>
                </a:ln>
                <a:solidFill>
                  <a:srgbClr val="003399"/>
                </a:solidFill>
                <a:effectLst/>
                <a:uLnTx/>
                <a:uFillTx/>
                <a:latin typeface="Corbel" panose="020B0503020204020204"/>
                <a:ea typeface="新細明體" panose="02020500000000000000" pitchFamily="18" charset="-120"/>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altLang="zh-TW" dirty="0"/>
              <a:t>(-22%&lt;cur&lt;+16%)</a:t>
            </a:r>
            <a:endParaRPr lang="en-US" dirty="0"/>
          </a:p>
        </p:txBody>
      </p:sp>
      <p:sp>
        <p:nvSpPr>
          <p:cNvPr id="62" name="Action Button: Go Home 61">
            <a:hlinkClick r:id="rId11" action="ppaction://hlinksldjump" highlightClick="1"/>
            <a:extLst>
              <a:ext uri="{FF2B5EF4-FFF2-40B4-BE49-F238E27FC236}">
                <a16:creationId xmlns:a16="http://schemas.microsoft.com/office/drawing/2014/main" id="{50F7857A-E16F-BD63-54C1-815F86665890}"/>
              </a:ext>
            </a:extLst>
          </p:cNvPr>
          <p:cNvSpPr/>
          <p:nvPr/>
        </p:nvSpPr>
        <p:spPr>
          <a:xfrm>
            <a:off x="11722100" y="6287157"/>
            <a:ext cx="469900" cy="517402"/>
          </a:xfrm>
          <a:prstGeom prst="actionButtonHome">
            <a:avLst/>
          </a:prstGeom>
          <a:solidFill>
            <a:srgbClr val="FF99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703566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3445</TotalTime>
  <Words>1357</Words>
  <Application>Microsoft Office PowerPoint</Application>
  <PresentationFormat>Widescreen</PresentationFormat>
  <Paragraphs>419</Paragraphs>
  <Slides>15</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Arial Unicode MS</vt:lpstr>
      <vt:lpstr>Helvetica Neue</vt:lpstr>
      <vt:lpstr>Trebuchet MS (Body)</vt:lpstr>
      <vt:lpstr>Arial</vt:lpstr>
      <vt:lpstr>Calibri</vt:lpstr>
      <vt:lpstr>Corbel</vt:lpstr>
      <vt:lpstr>Roboto</vt:lpstr>
      <vt:lpstr>Times New Roman</vt:lpstr>
      <vt:lpstr>Trebuchet MS</vt:lpstr>
      <vt:lpstr>Wingdings</vt:lpstr>
      <vt:lpstr>Wingdings 3</vt:lpstr>
      <vt:lpstr>Facet</vt:lpstr>
      <vt:lpstr>Taichung 2nd district gerrymandering analysis</vt:lpstr>
      <vt:lpstr>Outline</vt:lpstr>
      <vt:lpstr>Rare-earth elements (REEs):</vt:lpstr>
      <vt:lpstr>Rare-earth elements (REEs):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Wang</dc:creator>
  <cp:lastModifiedBy>Chen Wang</cp:lastModifiedBy>
  <cp:revision>80</cp:revision>
  <dcterms:created xsi:type="dcterms:W3CDTF">2022-11-17T21:46:01Z</dcterms:created>
  <dcterms:modified xsi:type="dcterms:W3CDTF">2022-12-17T17:58:09Z</dcterms:modified>
</cp:coreProperties>
</file>